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8288000" cy="10287000"/>
  <p:notesSz cx="6858000" cy="9144000"/>
  <p:embeddedFontLst>
    <p:embeddedFont>
      <p:font typeface="Berthold Block" panose="02000506040000020004" pitchFamily="2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Garet" pitchFamily="2" charset="77"/>
      <p:regular r:id="rId41"/>
    </p:embeddedFont>
    <p:embeddedFont>
      <p:font typeface="Garet Bold" pitchFamily="2" charset="77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4" autoAdjust="0"/>
  </p:normalViewPr>
  <p:slideViewPr>
    <p:cSldViewPr>
      <p:cViewPr varScale="1">
        <p:scale>
          <a:sx n="72" d="100"/>
          <a:sy n="72" d="100"/>
        </p:scale>
        <p:origin x="76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54023"/>
            <a:ext cx="3973352" cy="3332977"/>
            <a:chOff x="0" y="0"/>
            <a:chExt cx="1046479" cy="877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6479" cy="877821"/>
            </a:xfrm>
            <a:custGeom>
              <a:avLst/>
              <a:gdLst/>
              <a:ahLst/>
              <a:cxnLst/>
              <a:rect l="l" t="t" r="r" b="b"/>
              <a:pathLst>
                <a:path w="1046479" h="877821">
                  <a:moveTo>
                    <a:pt x="0" y="0"/>
                  </a:moveTo>
                  <a:lnTo>
                    <a:pt x="1046479" y="0"/>
                  </a:lnTo>
                  <a:lnTo>
                    <a:pt x="1046479" y="877821"/>
                  </a:lnTo>
                  <a:lnTo>
                    <a:pt x="0" y="877821"/>
                  </a:lnTo>
                  <a:close/>
                </a:path>
              </a:pathLst>
            </a:custGeom>
            <a:solidFill>
              <a:srgbClr val="F1B756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046479" cy="877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73352" y="6954023"/>
            <a:ext cx="10308903" cy="3332977"/>
            <a:chOff x="0" y="0"/>
            <a:chExt cx="2715102" cy="877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15102" cy="877821"/>
            </a:xfrm>
            <a:custGeom>
              <a:avLst/>
              <a:gdLst/>
              <a:ahLst/>
              <a:cxnLst/>
              <a:rect l="l" t="t" r="r" b="b"/>
              <a:pathLst>
                <a:path w="2715102" h="877821">
                  <a:moveTo>
                    <a:pt x="0" y="0"/>
                  </a:moveTo>
                  <a:lnTo>
                    <a:pt x="2715102" y="0"/>
                  </a:lnTo>
                  <a:lnTo>
                    <a:pt x="2715102" y="877821"/>
                  </a:lnTo>
                  <a:lnTo>
                    <a:pt x="0" y="877821"/>
                  </a:ln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715102" cy="877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282255" y="6954023"/>
            <a:ext cx="3973352" cy="3332977"/>
            <a:chOff x="0" y="0"/>
            <a:chExt cx="1046479" cy="8778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6479" cy="877821"/>
            </a:xfrm>
            <a:custGeom>
              <a:avLst/>
              <a:gdLst/>
              <a:ahLst/>
              <a:cxnLst/>
              <a:rect l="l" t="t" r="r" b="b"/>
              <a:pathLst>
                <a:path w="1046479" h="877821">
                  <a:moveTo>
                    <a:pt x="0" y="0"/>
                  </a:moveTo>
                  <a:lnTo>
                    <a:pt x="1046479" y="0"/>
                  </a:lnTo>
                  <a:lnTo>
                    <a:pt x="1046479" y="877821"/>
                  </a:lnTo>
                  <a:lnTo>
                    <a:pt x="0" y="877821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046479" cy="877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61580">
            <a:off x="816957" y="7627552"/>
            <a:ext cx="1901063" cy="2120861"/>
          </a:xfrm>
          <a:custGeom>
            <a:avLst/>
            <a:gdLst/>
            <a:ahLst/>
            <a:cxnLst/>
            <a:rect l="l" t="t" r="r" b="b"/>
            <a:pathLst>
              <a:path w="1901063" h="2120861">
                <a:moveTo>
                  <a:pt x="0" y="0"/>
                </a:moveTo>
                <a:lnTo>
                  <a:pt x="1901063" y="0"/>
                </a:lnTo>
                <a:lnTo>
                  <a:pt x="1901063" y="2120861"/>
                </a:lnTo>
                <a:lnTo>
                  <a:pt x="0" y="2120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614950" y="7356265"/>
            <a:ext cx="2539634" cy="2596280"/>
          </a:xfrm>
          <a:custGeom>
            <a:avLst/>
            <a:gdLst/>
            <a:ahLst/>
            <a:cxnLst/>
            <a:rect l="l" t="t" r="r" b="b"/>
            <a:pathLst>
              <a:path w="2539634" h="2596280">
                <a:moveTo>
                  <a:pt x="0" y="0"/>
                </a:moveTo>
                <a:lnTo>
                  <a:pt x="2539633" y="0"/>
                </a:lnTo>
                <a:lnTo>
                  <a:pt x="2539633" y="2596280"/>
                </a:lnTo>
                <a:lnTo>
                  <a:pt x="0" y="2596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20430" y="7427274"/>
            <a:ext cx="2590476" cy="2386476"/>
          </a:xfrm>
          <a:custGeom>
            <a:avLst/>
            <a:gdLst/>
            <a:ahLst/>
            <a:cxnLst/>
            <a:rect l="l" t="t" r="r" b="b"/>
            <a:pathLst>
              <a:path w="2590476" h="2386476">
                <a:moveTo>
                  <a:pt x="0" y="0"/>
                </a:moveTo>
                <a:lnTo>
                  <a:pt x="2590476" y="0"/>
                </a:lnTo>
                <a:lnTo>
                  <a:pt x="2590476" y="2386475"/>
                </a:lnTo>
                <a:lnTo>
                  <a:pt x="0" y="23864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18587" y="1322151"/>
            <a:ext cx="15119181" cy="4147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9"/>
              </a:lnSpc>
            </a:pPr>
            <a:r>
              <a:rPr lang="en-US" sz="11499" spc="57" dirty="0">
                <a:solidFill>
                  <a:srgbClr val="A43B37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INTERESTING CASE </a:t>
            </a:r>
          </a:p>
          <a:p>
            <a:pPr algn="ctr">
              <a:lnSpc>
                <a:spcPts val="9408"/>
              </a:lnSpc>
            </a:pPr>
            <a:r>
              <a:rPr lang="en-US" sz="5600" spc="252" dirty="0">
                <a:solidFill>
                  <a:srgbClr val="3E6D9C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PREECLAMPSIA WITH SEVERE FEATURE </a:t>
            </a:r>
          </a:p>
          <a:p>
            <a:pPr algn="ctr">
              <a:lnSpc>
                <a:spcPts val="9408"/>
              </a:lnSpc>
            </a:pPr>
            <a:r>
              <a:rPr lang="en-US" sz="5600" spc="252" dirty="0">
                <a:solidFill>
                  <a:srgbClr val="3E6D9C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WITH PULMONARY EDEMA</a:t>
            </a:r>
          </a:p>
        </p:txBody>
      </p:sp>
      <p:sp>
        <p:nvSpPr>
          <p:cNvPr id="15" name="Freeform 15"/>
          <p:cNvSpPr/>
          <p:nvPr/>
        </p:nvSpPr>
        <p:spPr>
          <a:xfrm>
            <a:off x="7792758" y="8096120"/>
            <a:ext cx="845827" cy="1183727"/>
          </a:xfrm>
          <a:custGeom>
            <a:avLst/>
            <a:gdLst/>
            <a:ahLst/>
            <a:cxnLst/>
            <a:rect l="l" t="t" r="r" b="b"/>
            <a:pathLst>
              <a:path w="845827" h="1183727">
                <a:moveTo>
                  <a:pt x="0" y="0"/>
                </a:moveTo>
                <a:lnTo>
                  <a:pt x="845827" y="0"/>
                </a:lnTo>
                <a:lnTo>
                  <a:pt x="845827" y="1183726"/>
                </a:lnTo>
                <a:lnTo>
                  <a:pt x="0" y="11837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904444" y="8470472"/>
            <a:ext cx="5111952" cy="116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b="1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พญ.มณฑกานต์</a:t>
            </a:r>
            <a:r>
              <a:rPr lang="en-US" sz="3600" b="1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600" b="1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ศรีสนาม</a:t>
            </a:r>
            <a:endParaRPr lang="en-US" sz="3600" b="1" dirty="0">
              <a:solidFill>
                <a:srgbClr val="294069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4680"/>
              </a:lnSpc>
            </a:pPr>
            <a:endParaRPr lang="en-US" sz="3600" b="1" dirty="0">
              <a:solidFill>
                <a:srgbClr val="29406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553213" cy="6504256"/>
            <a:chOff x="0" y="0"/>
            <a:chExt cx="1199200" cy="17130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9200" cy="1713055"/>
            </a:xfrm>
            <a:custGeom>
              <a:avLst/>
              <a:gdLst/>
              <a:ahLst/>
              <a:cxnLst/>
              <a:rect l="l" t="t" r="r" b="b"/>
              <a:pathLst>
                <a:path w="1199200" h="1713055">
                  <a:moveTo>
                    <a:pt x="0" y="0"/>
                  </a:moveTo>
                  <a:lnTo>
                    <a:pt x="1199200" y="0"/>
                  </a:lnTo>
                  <a:lnTo>
                    <a:pt x="1199200" y="1713055"/>
                  </a:lnTo>
                  <a:lnTo>
                    <a:pt x="0" y="1713055"/>
                  </a:lnTo>
                  <a:close/>
                </a:path>
              </a:pathLst>
            </a:custGeom>
            <a:solidFill>
              <a:srgbClr val="A1D4E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99200" cy="1713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504256"/>
            <a:ext cx="4553213" cy="3782744"/>
            <a:chOff x="0" y="0"/>
            <a:chExt cx="1199200" cy="9962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9200" cy="996278"/>
            </a:xfrm>
            <a:custGeom>
              <a:avLst/>
              <a:gdLst/>
              <a:ahLst/>
              <a:cxnLst/>
              <a:rect l="l" t="t" r="r" b="b"/>
              <a:pathLst>
                <a:path w="1199200" h="996278">
                  <a:moveTo>
                    <a:pt x="0" y="0"/>
                  </a:moveTo>
                  <a:lnTo>
                    <a:pt x="1199200" y="0"/>
                  </a:lnTo>
                  <a:lnTo>
                    <a:pt x="1199200" y="996278"/>
                  </a:lnTo>
                  <a:lnTo>
                    <a:pt x="0" y="996278"/>
                  </a:lnTo>
                  <a:close/>
                </a:path>
              </a:pathLst>
            </a:custGeom>
            <a:solidFill>
              <a:srgbClr val="F1B756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199200" cy="996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86728" y="540161"/>
            <a:ext cx="11991647" cy="3199768"/>
            <a:chOff x="0" y="0"/>
            <a:chExt cx="3158294" cy="8427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58294" cy="842737"/>
            </a:xfrm>
            <a:custGeom>
              <a:avLst/>
              <a:gdLst/>
              <a:ahLst/>
              <a:cxnLst/>
              <a:rect l="l" t="t" r="r" b="b"/>
              <a:pathLst>
                <a:path w="3158294" h="842737">
                  <a:moveTo>
                    <a:pt x="0" y="0"/>
                  </a:moveTo>
                  <a:lnTo>
                    <a:pt x="3158294" y="0"/>
                  </a:lnTo>
                  <a:lnTo>
                    <a:pt x="3158294" y="842737"/>
                  </a:lnTo>
                  <a:lnTo>
                    <a:pt x="0" y="842737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158294" cy="842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86728" y="5960535"/>
            <a:ext cx="11991647" cy="4029727"/>
            <a:chOff x="0" y="0"/>
            <a:chExt cx="3158294" cy="10613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58294" cy="1061327"/>
            </a:xfrm>
            <a:custGeom>
              <a:avLst/>
              <a:gdLst/>
              <a:ahLst/>
              <a:cxnLst/>
              <a:rect l="l" t="t" r="r" b="b"/>
              <a:pathLst>
                <a:path w="3158294" h="1061327">
                  <a:moveTo>
                    <a:pt x="0" y="0"/>
                  </a:moveTo>
                  <a:lnTo>
                    <a:pt x="3158294" y="0"/>
                  </a:lnTo>
                  <a:lnTo>
                    <a:pt x="3158294" y="1061327"/>
                  </a:lnTo>
                  <a:lnTo>
                    <a:pt x="0" y="10613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158294" cy="1061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475719" y="4806190"/>
            <a:ext cx="11991647" cy="1154346"/>
            <a:chOff x="0" y="0"/>
            <a:chExt cx="3158294" cy="3040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58294" cy="304025"/>
            </a:xfrm>
            <a:custGeom>
              <a:avLst/>
              <a:gdLst/>
              <a:ahLst/>
              <a:cxnLst/>
              <a:rect l="l" t="t" r="r" b="b"/>
              <a:pathLst>
                <a:path w="3158294" h="304025">
                  <a:moveTo>
                    <a:pt x="0" y="0"/>
                  </a:moveTo>
                  <a:lnTo>
                    <a:pt x="3158294" y="0"/>
                  </a:lnTo>
                  <a:lnTo>
                    <a:pt x="3158294" y="304025"/>
                  </a:lnTo>
                  <a:lnTo>
                    <a:pt x="0" y="304025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3158294" cy="30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54299" y="7037529"/>
            <a:ext cx="2952734" cy="2952734"/>
          </a:xfrm>
          <a:custGeom>
            <a:avLst/>
            <a:gdLst/>
            <a:ahLst/>
            <a:cxnLst/>
            <a:rect l="l" t="t" r="r" b="b"/>
            <a:pathLst>
              <a:path w="2952734" h="2952734">
                <a:moveTo>
                  <a:pt x="0" y="0"/>
                </a:moveTo>
                <a:lnTo>
                  <a:pt x="2952734" y="0"/>
                </a:lnTo>
                <a:lnTo>
                  <a:pt x="2952734" y="2952734"/>
                </a:lnTo>
                <a:lnTo>
                  <a:pt x="0" y="2952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927853" y="4928795"/>
            <a:ext cx="11087380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69"/>
              </a:lnSpc>
              <a:spcBef>
                <a:spcPct val="0"/>
              </a:spcBef>
            </a:pPr>
            <a:r>
              <a:rPr lang="en-US" sz="5699" spc="2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Management 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86728" y="6368835"/>
            <a:ext cx="11991647" cy="3950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6786"/>
              </a:lnSpc>
              <a:buFont typeface="Arial"/>
              <a:buChar char="•"/>
            </a:pP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Re-notify PED</a:t>
            </a:r>
          </a:p>
          <a:p>
            <a:pPr marL="1252221" lvl="2" indent="-417407" algn="l">
              <a:lnSpc>
                <a:spcPts val="6786"/>
              </a:lnSpc>
              <a:buFont typeface="Arial"/>
              <a:buChar char="⚬"/>
            </a:pP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NICU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เต็ม+ไม่มี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Newborn staff </a:t>
            </a:r>
          </a:p>
          <a:p>
            <a:pPr marL="1252221" lvl="2" indent="-417407" algn="l">
              <a:lnSpc>
                <a:spcPts val="6786"/>
              </a:lnSpc>
              <a:buFont typeface="Arial"/>
              <a:buChar char="⚬"/>
            </a:pP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Plan Refer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ไปยัง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รพ.ที่มี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Newborn staff 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ในเขต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marL="1748795" lvl="3" indent="-437199" algn="l">
              <a:lnSpc>
                <a:spcPts val="6318"/>
              </a:lnSpc>
              <a:buFont typeface="Arial"/>
              <a:buChar char="￭"/>
            </a:pPr>
            <a:r>
              <a:rPr lang="en-US" sz="2700" spc="-27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Refer failed&gt;&gt; </a:t>
            </a:r>
            <a:r>
              <a:rPr lang="en-US" sz="2700" spc="-27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เนื่องจากมีข้อจำกัดเรื่องเตียง</a:t>
            </a:r>
            <a:r>
              <a:rPr lang="en-US" sz="2700" spc="-27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NICU </a:t>
            </a:r>
            <a:r>
              <a:rPr lang="en-US" sz="2700" spc="-27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ของ</a:t>
            </a:r>
            <a:r>
              <a:rPr lang="en-US" sz="2700" spc="-27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700" spc="-27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รพ.ปลายทาง</a:t>
            </a:r>
            <a:endParaRPr lang="en-US" sz="2700" spc="-27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63"/>
              </a:lnSpc>
            </a:pPr>
            <a:endParaRPr lang="en-US" sz="2700" spc="-27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777231" y="1360900"/>
            <a:ext cx="11701144" cy="160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69"/>
              </a:lnSpc>
              <a:spcBef>
                <a:spcPct val="0"/>
              </a:spcBef>
            </a:pPr>
            <a:r>
              <a:rPr lang="en-US" sz="5699" spc="2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Imp: Severe preeclampsia c severe feature c ELBW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553213" cy="6504256"/>
            <a:chOff x="0" y="0"/>
            <a:chExt cx="1199200" cy="17130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9200" cy="1713055"/>
            </a:xfrm>
            <a:custGeom>
              <a:avLst/>
              <a:gdLst/>
              <a:ahLst/>
              <a:cxnLst/>
              <a:rect l="l" t="t" r="r" b="b"/>
              <a:pathLst>
                <a:path w="1199200" h="1713055">
                  <a:moveTo>
                    <a:pt x="0" y="0"/>
                  </a:moveTo>
                  <a:lnTo>
                    <a:pt x="1199200" y="0"/>
                  </a:lnTo>
                  <a:lnTo>
                    <a:pt x="1199200" y="1713055"/>
                  </a:lnTo>
                  <a:lnTo>
                    <a:pt x="0" y="1713055"/>
                  </a:lnTo>
                  <a:close/>
                </a:path>
              </a:pathLst>
            </a:custGeom>
            <a:solidFill>
              <a:srgbClr val="A1D4E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99200" cy="1713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504256"/>
            <a:ext cx="4553213" cy="3782744"/>
            <a:chOff x="0" y="0"/>
            <a:chExt cx="1199200" cy="9962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9200" cy="996278"/>
            </a:xfrm>
            <a:custGeom>
              <a:avLst/>
              <a:gdLst/>
              <a:ahLst/>
              <a:cxnLst/>
              <a:rect l="l" t="t" r="r" b="b"/>
              <a:pathLst>
                <a:path w="1199200" h="996278">
                  <a:moveTo>
                    <a:pt x="0" y="0"/>
                  </a:moveTo>
                  <a:lnTo>
                    <a:pt x="1199200" y="0"/>
                  </a:lnTo>
                  <a:lnTo>
                    <a:pt x="1199200" y="996278"/>
                  </a:lnTo>
                  <a:lnTo>
                    <a:pt x="0" y="996278"/>
                  </a:lnTo>
                  <a:close/>
                </a:path>
              </a:pathLst>
            </a:custGeom>
            <a:solidFill>
              <a:srgbClr val="F1B756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199200" cy="996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86728" y="1765262"/>
            <a:ext cx="11991647" cy="3705020"/>
            <a:chOff x="0" y="0"/>
            <a:chExt cx="3158294" cy="9758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58294" cy="975808"/>
            </a:xfrm>
            <a:custGeom>
              <a:avLst/>
              <a:gdLst/>
              <a:ahLst/>
              <a:cxnLst/>
              <a:rect l="l" t="t" r="r" b="b"/>
              <a:pathLst>
                <a:path w="3158294" h="975808">
                  <a:moveTo>
                    <a:pt x="0" y="0"/>
                  </a:moveTo>
                  <a:lnTo>
                    <a:pt x="3158294" y="0"/>
                  </a:lnTo>
                  <a:lnTo>
                    <a:pt x="3158294" y="975808"/>
                  </a:lnTo>
                  <a:lnTo>
                    <a:pt x="0" y="9758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158294" cy="975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86728" y="540161"/>
            <a:ext cx="11991647" cy="1225101"/>
            <a:chOff x="0" y="0"/>
            <a:chExt cx="3158294" cy="3226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58294" cy="322660"/>
            </a:xfrm>
            <a:custGeom>
              <a:avLst/>
              <a:gdLst/>
              <a:ahLst/>
              <a:cxnLst/>
              <a:rect l="l" t="t" r="r" b="b"/>
              <a:pathLst>
                <a:path w="3158294" h="322660">
                  <a:moveTo>
                    <a:pt x="0" y="0"/>
                  </a:moveTo>
                  <a:lnTo>
                    <a:pt x="3158294" y="0"/>
                  </a:lnTo>
                  <a:lnTo>
                    <a:pt x="315829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15829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486728" y="7037529"/>
            <a:ext cx="11991647" cy="2952734"/>
            <a:chOff x="0" y="0"/>
            <a:chExt cx="3158294" cy="7776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58294" cy="777675"/>
            </a:xfrm>
            <a:custGeom>
              <a:avLst/>
              <a:gdLst/>
              <a:ahLst/>
              <a:cxnLst/>
              <a:rect l="l" t="t" r="r" b="b"/>
              <a:pathLst>
                <a:path w="3158294" h="777675">
                  <a:moveTo>
                    <a:pt x="0" y="0"/>
                  </a:moveTo>
                  <a:lnTo>
                    <a:pt x="3158294" y="0"/>
                  </a:lnTo>
                  <a:lnTo>
                    <a:pt x="3158294" y="777675"/>
                  </a:lnTo>
                  <a:lnTo>
                    <a:pt x="0" y="77767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3158294" cy="777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75719" y="5746507"/>
            <a:ext cx="11991647" cy="1291022"/>
            <a:chOff x="0" y="0"/>
            <a:chExt cx="3158294" cy="3400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58294" cy="340022"/>
            </a:xfrm>
            <a:custGeom>
              <a:avLst/>
              <a:gdLst/>
              <a:ahLst/>
              <a:cxnLst/>
              <a:rect l="l" t="t" r="r" b="b"/>
              <a:pathLst>
                <a:path w="3158294" h="340022">
                  <a:moveTo>
                    <a:pt x="0" y="0"/>
                  </a:moveTo>
                  <a:lnTo>
                    <a:pt x="3158294" y="0"/>
                  </a:lnTo>
                  <a:lnTo>
                    <a:pt x="3158294" y="340022"/>
                  </a:lnTo>
                  <a:lnTo>
                    <a:pt x="0" y="340022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3158294" cy="340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754299" y="7037529"/>
            <a:ext cx="2952734" cy="2952734"/>
          </a:xfrm>
          <a:custGeom>
            <a:avLst/>
            <a:gdLst/>
            <a:ahLst/>
            <a:cxnLst/>
            <a:rect l="l" t="t" r="r" b="b"/>
            <a:pathLst>
              <a:path w="2952734" h="2952734">
                <a:moveTo>
                  <a:pt x="0" y="0"/>
                </a:moveTo>
                <a:lnTo>
                  <a:pt x="2952734" y="0"/>
                </a:lnTo>
                <a:lnTo>
                  <a:pt x="2952734" y="2952734"/>
                </a:lnTo>
                <a:lnTo>
                  <a:pt x="0" y="2952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508744" y="1670012"/>
            <a:ext cx="11969631" cy="389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2"/>
              </a:lnSpc>
            </a:pPr>
            <a:endParaRPr dirty="0"/>
          </a:p>
          <a:p>
            <a:pPr marL="517687" lvl="1" indent="-258844" algn="l">
              <a:lnSpc>
                <a:spcPts val="4699"/>
              </a:lnSpc>
              <a:buFont typeface="Arial"/>
              <a:buChar char="•"/>
            </a:pPr>
            <a:r>
              <a:rPr lang="en-US" sz="2397" b="1" spc="-23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~ 16.00 </a:t>
            </a:r>
            <a:r>
              <a:rPr lang="en-US" sz="2397" b="1" spc="-23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น</a:t>
            </a:r>
            <a:r>
              <a:rPr lang="en-US" sz="2397" b="1" spc="-23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. Pt complaint </a:t>
            </a:r>
            <a:r>
              <a:rPr lang="en-US" sz="3200" b="1" spc="-23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หายใจเหนื่อย</a:t>
            </a:r>
            <a:r>
              <a:rPr lang="en-US" sz="3200" b="1" spc="-23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200" b="1" spc="-23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ไอเเห้ง</a:t>
            </a:r>
            <a:r>
              <a:rPr lang="en-US" sz="3200" b="1" spc="-23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+ </a:t>
            </a:r>
            <a:r>
              <a:rPr lang="en-US" sz="3200" b="1" spc="-23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รู้สึกมีเสมหะในลำคอ</a:t>
            </a:r>
            <a:r>
              <a:rPr lang="en-US" sz="3200" b="1" spc="-23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200" b="1" spc="-23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นอนราบเเล้วเหนื่อย</a:t>
            </a:r>
            <a:endParaRPr lang="en-US" sz="3200" b="1" spc="-23" dirty="0">
              <a:solidFill>
                <a:srgbClr val="294069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517687" lvl="1" indent="-258844" algn="l">
              <a:lnSpc>
                <a:spcPts val="4699"/>
              </a:lnSpc>
              <a:buFont typeface="Arial"/>
              <a:buChar char="•"/>
            </a:pPr>
            <a:r>
              <a:rPr lang="en-US" sz="2397" b="1" spc="-23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RR 28 bpm</a:t>
            </a:r>
            <a:r>
              <a:rPr lang="en-US" sz="2397" spc="-23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PR 106 bpm </a:t>
            </a:r>
            <a:r>
              <a:rPr lang="en-US" sz="2397" b="1" spc="-23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BP 149/96 mmHg. </a:t>
            </a:r>
            <a:r>
              <a:rPr lang="en-US" sz="2397" spc="-23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O2 sat 99%</a:t>
            </a:r>
          </a:p>
          <a:p>
            <a:pPr marL="517687" lvl="1" indent="-258844" algn="l">
              <a:lnSpc>
                <a:spcPts val="4699"/>
              </a:lnSpc>
              <a:buFont typeface="Arial"/>
              <a:buChar char="•"/>
            </a:pPr>
            <a:r>
              <a:rPr lang="en-US" sz="2397" u="none" strike="noStrike" spc="-23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Heart: Normal S1S2, no murmur</a:t>
            </a:r>
          </a:p>
          <a:p>
            <a:pPr marL="517687" lvl="1" indent="-258844" algn="l">
              <a:lnSpc>
                <a:spcPts val="4699"/>
              </a:lnSpc>
              <a:buFont typeface="Arial"/>
              <a:buChar char="•"/>
            </a:pPr>
            <a:r>
              <a:rPr lang="en-US" sz="2397" b="1" u="none" strike="noStrike" spc="-23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Lung: Minimal crepitation both lower lung</a:t>
            </a:r>
          </a:p>
          <a:p>
            <a:pPr algn="l">
              <a:lnSpc>
                <a:spcPts val="3668"/>
              </a:lnSpc>
            </a:pPr>
            <a:endParaRPr lang="en-US" sz="2397" b="1" u="none" strike="noStrike" spc="-23" dirty="0">
              <a:solidFill>
                <a:srgbClr val="294069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0" lvl="0" indent="0" algn="l">
              <a:lnSpc>
                <a:spcPts val="3668"/>
              </a:lnSpc>
            </a:pPr>
            <a:endParaRPr lang="en-US" sz="2397" b="1" u="none" strike="noStrike" spc="-23" dirty="0">
              <a:solidFill>
                <a:srgbClr val="29406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927853" y="6008160"/>
            <a:ext cx="11087380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9"/>
              </a:lnSpc>
              <a:spcBef>
                <a:spcPct val="0"/>
              </a:spcBef>
            </a:pPr>
            <a:r>
              <a:rPr lang="en-US" sz="5699" spc="2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Management at LR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97736" y="6976088"/>
            <a:ext cx="11761564" cy="328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endParaRPr/>
          </a:p>
          <a:p>
            <a:pPr marL="614097" lvl="1" indent="-307049" algn="l">
              <a:lnSpc>
                <a:spcPts val="4408"/>
              </a:lnSpc>
              <a:buFont typeface="Arial"/>
              <a:buChar char="•"/>
            </a:pPr>
            <a:r>
              <a:rPr lang="en-US" sz="2844" spc="-28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CXR Portable</a:t>
            </a:r>
          </a:p>
          <a:p>
            <a:pPr marL="614097" lvl="1" indent="-307049" algn="l">
              <a:lnSpc>
                <a:spcPts val="4408"/>
              </a:lnSpc>
              <a:buFont typeface="Arial"/>
              <a:buChar char="•"/>
            </a:pPr>
            <a:r>
              <a:rPr lang="en-US" sz="2844" spc="-28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Swab influenza A/B &gt;&gt;&gt; Negative</a:t>
            </a:r>
          </a:p>
          <a:p>
            <a:pPr marL="614097" lvl="1" indent="-307049" algn="l">
              <a:lnSpc>
                <a:spcPts val="4408"/>
              </a:lnSpc>
              <a:buFont typeface="Arial"/>
              <a:buChar char="•"/>
            </a:pPr>
            <a:r>
              <a:rPr lang="en-US" sz="2844" u="none" strike="noStrike" spc="-28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On O2 mask c bag 10 LPM</a:t>
            </a:r>
          </a:p>
          <a:p>
            <a:pPr algn="l">
              <a:lnSpc>
                <a:spcPts val="4408"/>
              </a:lnSpc>
            </a:pPr>
            <a:endParaRPr lang="en-US" sz="2844" u="none" strike="noStrike" spc="-28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408"/>
              </a:lnSpc>
            </a:pPr>
            <a:endParaRPr lang="en-US" sz="2844" u="none" strike="noStrike" spc="-28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938861" y="768854"/>
            <a:ext cx="11087380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9"/>
              </a:lnSpc>
              <a:spcBef>
                <a:spcPct val="0"/>
              </a:spcBef>
            </a:pPr>
            <a:r>
              <a:rPr lang="en-US" sz="5699" spc="2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Update Clinical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6857" y="492629"/>
            <a:ext cx="4059498" cy="336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6"/>
              </a:lnSpc>
            </a:pPr>
            <a:r>
              <a:rPr lang="en-US" sz="3099" b="1" spc="-27">
                <a:solidFill>
                  <a:srgbClr val="1D355F"/>
                </a:solidFill>
                <a:latin typeface="Garet Bold"/>
                <a:ea typeface="Garet Bold"/>
                <a:cs typeface="Garet Bold"/>
                <a:sym typeface="Garet Bold"/>
              </a:rPr>
              <a:t>TAS</a:t>
            </a:r>
          </a:p>
          <a:p>
            <a:pPr marL="453390" lvl="1" indent="-226695" algn="just">
              <a:lnSpc>
                <a:spcPts val="4137"/>
              </a:lnSpc>
              <a:buFont typeface="Arial"/>
              <a:buChar char="•"/>
            </a:pPr>
            <a:r>
              <a:rPr lang="en-US" sz="2100" b="1" spc="-18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SVF, Vertex presentation</a:t>
            </a:r>
          </a:p>
          <a:p>
            <a:pPr marL="453390" lvl="1" indent="-226695" algn="just">
              <a:lnSpc>
                <a:spcPts val="4137"/>
              </a:lnSpc>
              <a:buFont typeface="Arial"/>
              <a:buChar char="•"/>
            </a:pPr>
            <a:r>
              <a:rPr lang="en-US" sz="2100" b="1" spc="-18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EFW 863 gm, AFI 7.2 cm</a:t>
            </a:r>
          </a:p>
          <a:p>
            <a:pPr marL="453390" lvl="1" indent="-226695" algn="just">
              <a:lnSpc>
                <a:spcPts val="4137"/>
              </a:lnSpc>
              <a:buFont typeface="Arial"/>
              <a:buChar char="•"/>
            </a:pPr>
            <a:r>
              <a:rPr lang="en-US" sz="2100" b="1" spc="-18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Placenta Posterior fundus gr II</a:t>
            </a:r>
          </a:p>
          <a:p>
            <a:pPr marL="453390" lvl="1" indent="-226695" algn="just">
              <a:lnSpc>
                <a:spcPts val="4137"/>
              </a:lnSpc>
              <a:buFont typeface="Arial"/>
              <a:buChar char="•"/>
            </a:pPr>
            <a:r>
              <a:rPr lang="en-US" sz="2100" b="1" spc="-18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Positive EDF of UA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6857" y="4390522"/>
            <a:ext cx="4059498" cy="191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1"/>
              </a:lnSpc>
            </a:pPr>
            <a:r>
              <a:rPr lang="en-US" sz="2599" b="1" spc="-23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I/O </a:t>
            </a:r>
            <a:r>
              <a:rPr lang="en-US" sz="2599" b="1" spc="-23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เวรเช้า</a:t>
            </a:r>
            <a:endParaRPr lang="en-US" sz="2599" b="1" spc="-23" dirty="0">
              <a:solidFill>
                <a:srgbClr val="294069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410208" lvl="1" indent="-205104" algn="l">
              <a:lnSpc>
                <a:spcPts val="3742"/>
              </a:lnSpc>
              <a:buFont typeface="Arial"/>
              <a:buChar char="•"/>
            </a:pPr>
            <a:r>
              <a:rPr lang="en-US" sz="1899" b="1" spc="-17" dirty="0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Input 400 ml.</a:t>
            </a:r>
          </a:p>
          <a:p>
            <a:pPr marL="410208" lvl="1" indent="-205104" algn="l">
              <a:lnSpc>
                <a:spcPts val="3742"/>
              </a:lnSpc>
              <a:buFont typeface="Arial"/>
              <a:buChar char="•"/>
            </a:pPr>
            <a:r>
              <a:rPr lang="en-US" sz="1899" b="1" spc="-17" dirty="0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Output 600 ml. </a:t>
            </a:r>
          </a:p>
          <a:p>
            <a:pPr algn="just">
              <a:lnSpc>
                <a:spcPts val="2561"/>
              </a:lnSpc>
            </a:pPr>
            <a:endParaRPr lang="en-US" sz="1899" b="1" spc="-17" dirty="0">
              <a:solidFill>
                <a:srgbClr val="335288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826514"/>
            <a:chOff x="0" y="0"/>
            <a:chExt cx="4816593" cy="1271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71181"/>
            </a:xfrm>
            <a:custGeom>
              <a:avLst/>
              <a:gdLst/>
              <a:ahLst/>
              <a:cxnLst/>
              <a:rect l="l" t="t" r="r" b="b"/>
              <a:pathLst>
                <a:path w="4816592" h="1271181">
                  <a:moveTo>
                    <a:pt x="0" y="0"/>
                  </a:moveTo>
                  <a:lnTo>
                    <a:pt x="4816592" y="0"/>
                  </a:lnTo>
                  <a:lnTo>
                    <a:pt x="4816592" y="1271181"/>
                  </a:lnTo>
                  <a:lnTo>
                    <a:pt x="0" y="1271181"/>
                  </a:lnTo>
                  <a:close/>
                </a:path>
              </a:pathLst>
            </a:custGeom>
            <a:solidFill>
              <a:srgbClr val="A1D4E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271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997668" y="2413257"/>
            <a:ext cx="5035955" cy="3357912"/>
            <a:chOff x="0" y="0"/>
            <a:chExt cx="1326342" cy="884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6342" cy="884388"/>
            </a:xfrm>
            <a:custGeom>
              <a:avLst/>
              <a:gdLst/>
              <a:ahLst/>
              <a:cxnLst/>
              <a:rect l="l" t="t" r="r" b="b"/>
              <a:pathLst>
                <a:path w="1326342" h="884388">
                  <a:moveTo>
                    <a:pt x="0" y="0"/>
                  </a:moveTo>
                  <a:lnTo>
                    <a:pt x="1326342" y="0"/>
                  </a:lnTo>
                  <a:lnTo>
                    <a:pt x="1326342" y="884388"/>
                  </a:lnTo>
                  <a:lnTo>
                    <a:pt x="0" y="884388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326342" cy="884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7068662"/>
            <a:ext cx="18368123" cy="3460440"/>
            <a:chOff x="0" y="0"/>
            <a:chExt cx="4837695" cy="9113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7695" cy="911392"/>
            </a:xfrm>
            <a:custGeom>
              <a:avLst/>
              <a:gdLst/>
              <a:ahLst/>
              <a:cxnLst/>
              <a:rect l="l" t="t" r="r" b="b"/>
              <a:pathLst>
                <a:path w="4837695" h="911392">
                  <a:moveTo>
                    <a:pt x="0" y="0"/>
                  </a:moveTo>
                  <a:lnTo>
                    <a:pt x="4837695" y="0"/>
                  </a:lnTo>
                  <a:lnTo>
                    <a:pt x="4837695" y="911392"/>
                  </a:lnTo>
                  <a:lnTo>
                    <a:pt x="0" y="9113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4837695" cy="9113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465281" y="5809269"/>
            <a:ext cx="7822719" cy="1225101"/>
            <a:chOff x="0" y="0"/>
            <a:chExt cx="2060305" cy="3226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60305" cy="322660"/>
            </a:xfrm>
            <a:custGeom>
              <a:avLst/>
              <a:gdLst/>
              <a:ahLst/>
              <a:cxnLst/>
              <a:rect l="l" t="t" r="r" b="b"/>
              <a:pathLst>
                <a:path w="2060305" h="322660">
                  <a:moveTo>
                    <a:pt x="0" y="0"/>
                  </a:moveTo>
                  <a:lnTo>
                    <a:pt x="2060305" y="0"/>
                  </a:lnTo>
                  <a:lnTo>
                    <a:pt x="2060305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060305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76898" y="573491"/>
            <a:ext cx="9367250" cy="6272816"/>
          </a:xfrm>
          <a:custGeom>
            <a:avLst/>
            <a:gdLst/>
            <a:ahLst/>
            <a:cxnLst/>
            <a:rect l="l" t="t" r="r" b="b"/>
            <a:pathLst>
              <a:path w="9367250" h="6272816">
                <a:moveTo>
                  <a:pt x="0" y="0"/>
                </a:moveTo>
                <a:lnTo>
                  <a:pt x="9367249" y="0"/>
                </a:lnTo>
                <a:lnTo>
                  <a:pt x="9367249" y="6272816"/>
                </a:lnTo>
                <a:lnTo>
                  <a:pt x="0" y="6272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33" t="-212144" r="-86816" b="-6626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15" name="TextBox 15"/>
          <p:cNvSpPr txBox="1"/>
          <p:nvPr/>
        </p:nvSpPr>
        <p:spPr>
          <a:xfrm>
            <a:off x="10663169" y="458974"/>
            <a:ext cx="7704954" cy="1954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1"/>
              </a:lnSpc>
              <a:spcBef>
                <a:spcPct val="0"/>
              </a:spcBef>
            </a:pPr>
            <a:r>
              <a:rPr lang="en-US" sz="6973" spc="906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CXR Findings &amp; Mx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97668" y="2382938"/>
            <a:ext cx="5035955" cy="3102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4" lvl="1" indent="-313057" algn="l">
              <a:lnSpc>
                <a:spcPts val="6351"/>
              </a:lnSpc>
              <a:buFont typeface="Arial"/>
              <a:buChar char="•"/>
            </a:pPr>
            <a:r>
              <a:rPr lang="en-US" sz="2900" b="1" u="none" strike="noStrike" spc="-29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Interstitial infiltration</a:t>
            </a:r>
          </a:p>
          <a:p>
            <a:pPr marL="626114" lvl="1" indent="-313057" algn="l">
              <a:lnSpc>
                <a:spcPts val="6351"/>
              </a:lnSpc>
              <a:buFont typeface="Arial"/>
              <a:buChar char="•"/>
            </a:pPr>
            <a:r>
              <a:rPr lang="en-US" sz="2900" b="1" u="none" strike="noStrike" spc="-29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Dilate SVC</a:t>
            </a:r>
          </a:p>
          <a:p>
            <a:pPr marL="626114" lvl="1" indent="-313057" algn="l">
              <a:lnSpc>
                <a:spcPts val="6351"/>
              </a:lnSpc>
              <a:buFont typeface="Arial"/>
              <a:buChar char="•"/>
            </a:pPr>
            <a:r>
              <a:rPr lang="en-US" sz="2900" b="1" u="none" strike="noStrike" spc="-29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Pleural effusion</a:t>
            </a:r>
          </a:p>
          <a:p>
            <a:pPr marL="626114" lvl="1" indent="-313057" algn="l">
              <a:lnSpc>
                <a:spcPts val="6351"/>
              </a:lnSpc>
              <a:buFont typeface="Arial"/>
              <a:buChar char="•"/>
            </a:pPr>
            <a:r>
              <a:rPr lang="en-US" sz="2900" b="1" u="none" strike="noStrike" spc="-29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Cardiomegaly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66122" y="7429755"/>
            <a:ext cx="5568164" cy="344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5" lvl="1" indent="-280673" algn="l">
              <a:lnSpc>
                <a:spcPts val="5226"/>
              </a:lnSpc>
              <a:buFont typeface="Arial"/>
              <a:buChar char="•"/>
            </a:pPr>
            <a:r>
              <a:rPr lang="en-US" sz="2600" b="1" spc="-26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Consult MED</a:t>
            </a:r>
          </a:p>
          <a:p>
            <a:pPr marL="1122691" lvl="2" indent="-374230" algn="l">
              <a:lnSpc>
                <a:spcPts val="5226"/>
              </a:lnSpc>
              <a:buFont typeface="Arial"/>
              <a:buChar char="⚬"/>
            </a:pPr>
            <a:r>
              <a:rPr lang="en-US" sz="2600" b="1" spc="-26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Cef-3 2 gm IV stat</a:t>
            </a:r>
          </a:p>
          <a:p>
            <a:pPr marL="1122691" lvl="2" indent="-374230" algn="l">
              <a:lnSpc>
                <a:spcPts val="3640"/>
              </a:lnSpc>
              <a:buFont typeface="Arial"/>
              <a:buChar char="⚬"/>
            </a:pPr>
            <a:r>
              <a:rPr lang="en-US" sz="2600" b="1" u="none" strike="noStrike" spc="-26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Sputum G/S, C/S</a:t>
            </a:r>
          </a:p>
          <a:p>
            <a:pPr marL="1122691" lvl="2" indent="-374230" algn="l">
              <a:lnSpc>
                <a:spcPts val="4472"/>
              </a:lnSpc>
              <a:buFont typeface="Arial"/>
              <a:buChar char="⚬"/>
            </a:pPr>
            <a:r>
              <a:rPr lang="en-US" sz="2600" b="1" u="none" strike="noStrike" spc="-26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Lasix 20 mg IV stat</a:t>
            </a:r>
          </a:p>
          <a:p>
            <a:pPr algn="l">
              <a:lnSpc>
                <a:spcPts val="4472"/>
              </a:lnSpc>
            </a:pPr>
            <a:endParaRPr lang="en-US" sz="2600" b="1" u="none" strike="noStrike" spc="-26">
              <a:solidFill>
                <a:srgbClr val="294069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4472"/>
              </a:lnSpc>
            </a:pPr>
            <a:endParaRPr lang="en-US" sz="2600" b="1" u="none" strike="noStrike" spc="-26">
              <a:solidFill>
                <a:srgbClr val="29406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808338" y="6115203"/>
            <a:ext cx="7136605" cy="61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29"/>
              </a:lnSpc>
              <a:spcBef>
                <a:spcPct val="0"/>
              </a:spcBef>
            </a:pPr>
            <a:r>
              <a:rPr lang="en-US" sz="4299" spc="21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IMP: Cardiogenic pulmonary edema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44147" y="6160898"/>
            <a:ext cx="7749700" cy="3098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9"/>
              </a:lnSpc>
            </a:pPr>
            <a:endParaRPr dirty="0"/>
          </a:p>
          <a:p>
            <a:pPr algn="l">
              <a:lnSpc>
                <a:spcPts val="4988"/>
              </a:lnSpc>
            </a:pPr>
            <a:endParaRPr dirty="0"/>
          </a:p>
          <a:p>
            <a:pPr marL="626114" lvl="1" indent="-313057" algn="l">
              <a:lnSpc>
                <a:spcPts val="4727"/>
              </a:lnSpc>
              <a:buFont typeface="Arial"/>
              <a:buChar char="•"/>
            </a:pPr>
            <a:r>
              <a:rPr lang="en-US" sz="2900" b="1" u="none" strike="noStrike" spc="-29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Try Repeat Refer                      </a:t>
            </a:r>
          </a:p>
          <a:p>
            <a:pPr marL="1209049" lvl="2" indent="-403016" algn="l">
              <a:lnSpc>
                <a:spcPts val="4564"/>
              </a:lnSpc>
              <a:buFont typeface="Arial"/>
              <a:buChar char="⚬"/>
            </a:pPr>
            <a:r>
              <a:rPr lang="en-US" sz="2800" b="1" u="none" strike="noStrike" spc="-28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Failed&gt;&gt; </a:t>
            </a:r>
            <a:r>
              <a:rPr lang="en-US" sz="2800" b="1" u="none" strike="noStrike" spc="-28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เนื่องจาก</a:t>
            </a:r>
            <a:r>
              <a:rPr lang="en-US" sz="2800" b="1" u="none" strike="noStrike" spc="-28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800" b="1" u="none" strike="noStrike" spc="-28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มีข้อจำกัดเรื่อง</a:t>
            </a:r>
            <a:r>
              <a:rPr lang="en-US" sz="2800" b="1" u="none" strike="noStrike" spc="-28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 Staff Newborn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553213" cy="6504256"/>
            <a:chOff x="0" y="0"/>
            <a:chExt cx="1199200" cy="17130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9200" cy="1713055"/>
            </a:xfrm>
            <a:custGeom>
              <a:avLst/>
              <a:gdLst/>
              <a:ahLst/>
              <a:cxnLst/>
              <a:rect l="l" t="t" r="r" b="b"/>
              <a:pathLst>
                <a:path w="1199200" h="1713055">
                  <a:moveTo>
                    <a:pt x="0" y="0"/>
                  </a:moveTo>
                  <a:lnTo>
                    <a:pt x="1199200" y="0"/>
                  </a:lnTo>
                  <a:lnTo>
                    <a:pt x="1199200" y="1713055"/>
                  </a:lnTo>
                  <a:lnTo>
                    <a:pt x="0" y="1713055"/>
                  </a:lnTo>
                  <a:close/>
                </a:path>
              </a:pathLst>
            </a:custGeom>
            <a:solidFill>
              <a:srgbClr val="A1D4E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99200" cy="1713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504256"/>
            <a:ext cx="4553213" cy="3782744"/>
            <a:chOff x="0" y="0"/>
            <a:chExt cx="1199200" cy="9962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9200" cy="996278"/>
            </a:xfrm>
            <a:custGeom>
              <a:avLst/>
              <a:gdLst/>
              <a:ahLst/>
              <a:cxnLst/>
              <a:rect l="l" t="t" r="r" b="b"/>
              <a:pathLst>
                <a:path w="1199200" h="996278">
                  <a:moveTo>
                    <a:pt x="0" y="0"/>
                  </a:moveTo>
                  <a:lnTo>
                    <a:pt x="1199200" y="0"/>
                  </a:lnTo>
                  <a:lnTo>
                    <a:pt x="1199200" y="996278"/>
                  </a:lnTo>
                  <a:lnTo>
                    <a:pt x="0" y="996278"/>
                  </a:lnTo>
                  <a:close/>
                </a:path>
              </a:pathLst>
            </a:custGeom>
            <a:solidFill>
              <a:srgbClr val="F1B756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199200" cy="996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86728" y="1580661"/>
            <a:ext cx="11991647" cy="3216596"/>
            <a:chOff x="0" y="0"/>
            <a:chExt cx="3158294" cy="8471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58294" cy="847169"/>
            </a:xfrm>
            <a:custGeom>
              <a:avLst/>
              <a:gdLst/>
              <a:ahLst/>
              <a:cxnLst/>
              <a:rect l="l" t="t" r="r" b="b"/>
              <a:pathLst>
                <a:path w="3158294" h="847169">
                  <a:moveTo>
                    <a:pt x="0" y="0"/>
                  </a:moveTo>
                  <a:lnTo>
                    <a:pt x="3158294" y="0"/>
                  </a:lnTo>
                  <a:lnTo>
                    <a:pt x="3158294" y="847169"/>
                  </a:lnTo>
                  <a:lnTo>
                    <a:pt x="0" y="8471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158294" cy="847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86728" y="361079"/>
            <a:ext cx="11991647" cy="1225101"/>
            <a:chOff x="0" y="0"/>
            <a:chExt cx="3158294" cy="3226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58294" cy="322660"/>
            </a:xfrm>
            <a:custGeom>
              <a:avLst/>
              <a:gdLst/>
              <a:ahLst/>
              <a:cxnLst/>
              <a:rect l="l" t="t" r="r" b="b"/>
              <a:pathLst>
                <a:path w="3158294" h="322660">
                  <a:moveTo>
                    <a:pt x="0" y="0"/>
                  </a:moveTo>
                  <a:lnTo>
                    <a:pt x="3158294" y="0"/>
                  </a:lnTo>
                  <a:lnTo>
                    <a:pt x="315829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15829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486728" y="6312874"/>
            <a:ext cx="11991647" cy="3677389"/>
            <a:chOff x="0" y="0"/>
            <a:chExt cx="3158294" cy="9685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58294" cy="968530"/>
            </a:xfrm>
            <a:custGeom>
              <a:avLst/>
              <a:gdLst/>
              <a:ahLst/>
              <a:cxnLst/>
              <a:rect l="l" t="t" r="r" b="b"/>
              <a:pathLst>
                <a:path w="3158294" h="968530">
                  <a:moveTo>
                    <a:pt x="0" y="0"/>
                  </a:moveTo>
                  <a:lnTo>
                    <a:pt x="3158294" y="0"/>
                  </a:lnTo>
                  <a:lnTo>
                    <a:pt x="3158294" y="968530"/>
                  </a:lnTo>
                  <a:lnTo>
                    <a:pt x="0" y="9685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3158294" cy="968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86728" y="5021852"/>
            <a:ext cx="11991647" cy="1291022"/>
            <a:chOff x="0" y="0"/>
            <a:chExt cx="3158294" cy="3400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58294" cy="340022"/>
            </a:xfrm>
            <a:custGeom>
              <a:avLst/>
              <a:gdLst/>
              <a:ahLst/>
              <a:cxnLst/>
              <a:rect l="l" t="t" r="r" b="b"/>
              <a:pathLst>
                <a:path w="3158294" h="340022">
                  <a:moveTo>
                    <a:pt x="0" y="0"/>
                  </a:moveTo>
                  <a:lnTo>
                    <a:pt x="3158294" y="0"/>
                  </a:lnTo>
                  <a:lnTo>
                    <a:pt x="3158294" y="340022"/>
                  </a:lnTo>
                  <a:lnTo>
                    <a:pt x="0" y="340022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3158294" cy="340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754299" y="7037529"/>
            <a:ext cx="2952734" cy="2952734"/>
          </a:xfrm>
          <a:custGeom>
            <a:avLst/>
            <a:gdLst/>
            <a:ahLst/>
            <a:cxnLst/>
            <a:rect l="l" t="t" r="r" b="b"/>
            <a:pathLst>
              <a:path w="2952734" h="2952734">
                <a:moveTo>
                  <a:pt x="0" y="0"/>
                </a:moveTo>
                <a:lnTo>
                  <a:pt x="2952734" y="0"/>
                </a:lnTo>
                <a:lnTo>
                  <a:pt x="2952734" y="2952734"/>
                </a:lnTo>
                <a:lnTo>
                  <a:pt x="0" y="2952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76446" y="771525"/>
            <a:ext cx="3908440" cy="241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40"/>
              </a:lnSpc>
            </a:pPr>
            <a:r>
              <a:rPr lang="en-US" sz="6000" spc="3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Management</a:t>
            </a:r>
          </a:p>
          <a:p>
            <a:pPr marL="0" lvl="0" indent="0" algn="ctr">
              <a:lnSpc>
                <a:spcPts val="9840"/>
              </a:lnSpc>
            </a:pPr>
            <a:r>
              <a:rPr lang="en-US" sz="6000" spc="3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at LR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86728" y="1481600"/>
            <a:ext cx="10576402" cy="354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7"/>
              </a:lnSpc>
            </a:pPr>
            <a:endParaRPr/>
          </a:p>
          <a:p>
            <a:pPr marL="582932" lvl="1" indent="-291466" algn="l">
              <a:lnSpc>
                <a:spcPts val="4131"/>
              </a:lnSpc>
              <a:buFont typeface="Arial"/>
              <a:buChar char="•"/>
            </a:pPr>
            <a:r>
              <a:rPr lang="en-US" sz="2700" b="1" spc="-27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หายใจสะดวกมากขึ้น นอนราบพอได้</a:t>
            </a:r>
          </a:p>
          <a:p>
            <a:pPr marL="582932" lvl="1" indent="-291466" algn="l">
              <a:lnSpc>
                <a:spcPts val="4131"/>
              </a:lnSpc>
              <a:buFont typeface="Arial"/>
              <a:buChar char="•"/>
            </a:pPr>
            <a:r>
              <a:rPr lang="en-US" sz="2700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RR 22 bpm, O2 sat 99% under O2 mask c bag</a:t>
            </a:r>
          </a:p>
          <a:p>
            <a:pPr marL="582932" lvl="1" indent="-291466" algn="l">
              <a:lnSpc>
                <a:spcPts val="4131"/>
              </a:lnSpc>
              <a:buFont typeface="Arial"/>
              <a:buChar char="•"/>
            </a:pPr>
            <a:r>
              <a:rPr lang="en-US" sz="2700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Mg level 4.1</a:t>
            </a:r>
          </a:p>
          <a:p>
            <a:pPr marL="1036326" lvl="2" indent="-345442" algn="l">
              <a:lnSpc>
                <a:spcPts val="3672"/>
              </a:lnSpc>
              <a:buFont typeface="Arial"/>
              <a:buChar char="⚬"/>
            </a:pPr>
            <a:r>
              <a:rPr lang="en-US" sz="2400" b="1" spc="-24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เพิ่ม Rate 50%Mgso4 40 gm + 5%DW 920 ml IV drip 38 ml/hr       ( 1.5 gm/hr )</a:t>
            </a:r>
          </a:p>
          <a:p>
            <a:pPr marL="0" lvl="0" indent="0" algn="l">
              <a:lnSpc>
                <a:spcPts val="4131"/>
              </a:lnSpc>
            </a:pPr>
            <a:endParaRPr lang="en-US" sz="2400" b="1" spc="-24">
              <a:solidFill>
                <a:srgbClr val="29406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024675" y="5115515"/>
            <a:ext cx="11087380" cy="150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 spc="1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IMP: Severe preeclampsia c severe feature c ELBW c Cardiogenic </a:t>
            </a:r>
          </a:p>
          <a:p>
            <a:pPr algn="l">
              <a:lnSpc>
                <a:spcPts val="3960"/>
              </a:lnSpc>
            </a:pPr>
            <a:r>
              <a:rPr lang="en-US" sz="3600" spc="1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pulmonary edema</a:t>
            </a:r>
          </a:p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endParaRPr lang="en-US" sz="3600" spc="18">
              <a:solidFill>
                <a:srgbClr val="FFFFFF"/>
              </a:solidFill>
              <a:latin typeface="Berthold Block"/>
              <a:ea typeface="Berthold Block"/>
              <a:cs typeface="Berthold Block"/>
              <a:sym typeface="Berthold Block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486728" y="6656660"/>
            <a:ext cx="12163174" cy="430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1888" lvl="1" indent="-295944" algn="l">
              <a:lnSpc>
                <a:spcPts val="4249"/>
              </a:lnSpc>
              <a:buFont typeface="Arial"/>
              <a:buChar char="•"/>
            </a:pPr>
            <a:r>
              <a:rPr lang="en-US" sz="2741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Plan Terminate of pregnancy at Primary hospital</a:t>
            </a:r>
          </a:p>
          <a:p>
            <a:pPr marL="591888" lvl="1" indent="-295944" algn="l">
              <a:lnSpc>
                <a:spcPts val="4249"/>
              </a:lnSpc>
              <a:buFont typeface="Arial"/>
              <a:buChar char="•"/>
            </a:pPr>
            <a:r>
              <a:rPr lang="en-US" sz="2741" u="none" strike="noStrike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Renotify PED</a:t>
            </a:r>
          </a:p>
          <a:p>
            <a:pPr marL="1183775" lvl="2" indent="-394592" algn="l">
              <a:lnSpc>
                <a:spcPts val="4249"/>
              </a:lnSpc>
              <a:buFont typeface="Arial"/>
              <a:buChar char="⚬"/>
            </a:pPr>
            <a:r>
              <a:rPr lang="en-US" sz="2741" u="none" strike="noStrike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เตรียม NICU</a:t>
            </a:r>
          </a:p>
          <a:p>
            <a:pPr marL="591888" lvl="1" indent="-295944" algn="l">
              <a:lnSpc>
                <a:spcPts val="4249"/>
              </a:lnSpc>
              <a:buFont typeface="Arial"/>
              <a:buChar char="•"/>
            </a:pPr>
            <a:r>
              <a:rPr lang="en-US" sz="2741" u="none" strike="noStrike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Renotify MED / Consult Anes</a:t>
            </a:r>
          </a:p>
          <a:p>
            <a:pPr marL="1183775" lvl="2" indent="-394592" algn="l">
              <a:lnSpc>
                <a:spcPts val="4249"/>
              </a:lnSpc>
              <a:buFont typeface="Arial"/>
              <a:buChar char="⚬"/>
            </a:pPr>
            <a:r>
              <a:rPr lang="en-US" sz="2741" u="none" strike="noStrike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For pre-opereation</a:t>
            </a:r>
          </a:p>
          <a:p>
            <a:pPr marL="591888" lvl="1" indent="-295944" algn="l">
              <a:lnSpc>
                <a:spcPts val="4249"/>
              </a:lnSpc>
              <a:buFont typeface="Arial"/>
              <a:buChar char="•"/>
            </a:pPr>
            <a:r>
              <a:rPr lang="en-US" sz="2741" u="none" strike="noStrike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จอง ICU for post-op</a:t>
            </a:r>
          </a:p>
          <a:p>
            <a:pPr algn="l">
              <a:lnSpc>
                <a:spcPts val="4559"/>
              </a:lnSpc>
            </a:pPr>
            <a:endParaRPr lang="en-US" sz="2741" u="none" strike="noStrike" spc="-27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559"/>
              </a:lnSpc>
            </a:pPr>
            <a:endParaRPr lang="en-US" sz="2741" u="none" strike="noStrike" spc="-27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938861" y="644843"/>
            <a:ext cx="11087380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9"/>
              </a:lnSpc>
              <a:spcBef>
                <a:spcPct val="0"/>
              </a:spcBef>
            </a:pPr>
            <a:r>
              <a:rPr lang="en-US" sz="5699" spc="2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Update Clinical &amp; Management</a:t>
            </a:r>
          </a:p>
        </p:txBody>
      </p:sp>
      <p:sp>
        <p:nvSpPr>
          <p:cNvPr id="26" name="Freeform 26"/>
          <p:cNvSpPr/>
          <p:nvPr/>
        </p:nvSpPr>
        <p:spPr>
          <a:xfrm>
            <a:off x="13876244" y="4085573"/>
            <a:ext cx="4180401" cy="836080"/>
          </a:xfrm>
          <a:custGeom>
            <a:avLst/>
            <a:gdLst/>
            <a:ahLst/>
            <a:cxnLst/>
            <a:rect l="l" t="t" r="r" b="b"/>
            <a:pathLst>
              <a:path w="4180401" h="836080">
                <a:moveTo>
                  <a:pt x="0" y="0"/>
                </a:moveTo>
                <a:lnTo>
                  <a:pt x="4180401" y="0"/>
                </a:lnTo>
                <a:lnTo>
                  <a:pt x="4180401" y="836081"/>
                </a:lnTo>
                <a:lnTo>
                  <a:pt x="0" y="836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4723100" y="4301028"/>
            <a:ext cx="3142958" cy="357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7"/>
              </a:lnSpc>
              <a:spcBef>
                <a:spcPct val="0"/>
              </a:spcBef>
            </a:pPr>
            <a:r>
              <a:rPr lang="en-US" sz="2048" b="1" spc="-2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total rate IV = 83 ml /hr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1145768" y="-1826984"/>
            <a:ext cx="13308237" cy="13940969"/>
            <a:chOff x="0" y="0"/>
            <a:chExt cx="660400" cy="691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691798"/>
            </a:xfrm>
            <a:custGeom>
              <a:avLst/>
              <a:gdLst/>
              <a:ahLst/>
              <a:cxnLst/>
              <a:rect l="l" t="t" r="r" b="b"/>
              <a:pathLst>
                <a:path w="660400" h="691798">
                  <a:moveTo>
                    <a:pt x="220252" y="672729"/>
                  </a:moveTo>
                  <a:cubicBezTo>
                    <a:pt x="254109" y="684243"/>
                    <a:pt x="292600" y="691798"/>
                    <a:pt x="330378" y="691798"/>
                  </a:cubicBezTo>
                  <a:cubicBezTo>
                    <a:pt x="368157" y="691798"/>
                    <a:pt x="404509" y="685321"/>
                    <a:pt x="438009" y="673807"/>
                  </a:cubicBezTo>
                  <a:cubicBezTo>
                    <a:pt x="438723" y="673448"/>
                    <a:pt x="439435" y="673448"/>
                    <a:pt x="440148" y="673089"/>
                  </a:cubicBezTo>
                  <a:cubicBezTo>
                    <a:pt x="565955" y="627033"/>
                    <a:pt x="658618" y="505419"/>
                    <a:pt x="660400" y="36598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65712"/>
                  </a:lnTo>
                  <a:cubicBezTo>
                    <a:pt x="1782" y="506138"/>
                    <a:pt x="93019" y="627753"/>
                    <a:pt x="220252" y="672729"/>
                  </a:cubicBezTo>
                  <a:close/>
                </a:path>
              </a:pathLst>
            </a:custGeom>
            <a:solidFill>
              <a:srgbClr val="E7F1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60400" cy="564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61580">
            <a:off x="15130897" y="7310063"/>
            <a:ext cx="2362460" cy="2635604"/>
          </a:xfrm>
          <a:custGeom>
            <a:avLst/>
            <a:gdLst/>
            <a:ahLst/>
            <a:cxnLst/>
            <a:rect l="l" t="t" r="r" b="b"/>
            <a:pathLst>
              <a:path w="2362460" h="2635604">
                <a:moveTo>
                  <a:pt x="0" y="0"/>
                </a:moveTo>
                <a:lnTo>
                  <a:pt x="2362460" y="0"/>
                </a:lnTo>
                <a:lnTo>
                  <a:pt x="2362460" y="2635604"/>
                </a:lnTo>
                <a:lnTo>
                  <a:pt x="0" y="2635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6108" y="1772830"/>
            <a:ext cx="11059315" cy="728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30628" lvl="1" indent="-615314" algn="l">
              <a:lnSpc>
                <a:spcPts val="9689"/>
              </a:lnSpc>
              <a:buFont typeface="Arial"/>
              <a:buChar char="•"/>
            </a:pPr>
            <a:r>
              <a:rPr lang="en-US" sz="5699" spc="2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G2P0010 GA  26+4 Wk</a:t>
            </a:r>
          </a:p>
          <a:p>
            <a:pPr marL="1230628" lvl="1" indent="-615314" algn="l">
              <a:lnSpc>
                <a:spcPts val="9689"/>
              </a:lnSpc>
              <a:buFont typeface="Arial"/>
              <a:buChar char="•"/>
            </a:pPr>
            <a:r>
              <a:rPr lang="en-US" sz="5699" spc="2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Preeclampsia with severe feature with pulmonary edema</a:t>
            </a:r>
          </a:p>
          <a:p>
            <a:pPr marL="1230628" lvl="1" indent="-615314" algn="l">
              <a:lnSpc>
                <a:spcPts val="9689"/>
              </a:lnSpc>
              <a:buFont typeface="Arial"/>
              <a:buChar char="•"/>
            </a:pPr>
            <a:r>
              <a:rPr lang="en-US" sz="5699" u="none" strike="noStrike" spc="2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Late ANC</a:t>
            </a:r>
          </a:p>
          <a:p>
            <a:pPr marL="1230628" lvl="1" indent="-615314" algn="l">
              <a:lnSpc>
                <a:spcPts val="9689"/>
              </a:lnSpc>
              <a:buFont typeface="Arial"/>
              <a:buChar char="•"/>
            </a:pPr>
            <a:r>
              <a:rPr lang="en-US" sz="5699" u="none" strike="noStrike" spc="2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Chronic amphetamine used</a:t>
            </a:r>
          </a:p>
          <a:p>
            <a:pPr marL="1230628" lvl="1" indent="-615314" algn="l">
              <a:lnSpc>
                <a:spcPts val="9689"/>
              </a:lnSpc>
              <a:buFont typeface="Arial"/>
              <a:buChar char="•"/>
            </a:pPr>
            <a:r>
              <a:rPr lang="en-US" sz="5699" u="none" strike="noStrike" spc="2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Hx. Anemia</a:t>
            </a:r>
          </a:p>
        </p:txBody>
      </p:sp>
      <p:sp>
        <p:nvSpPr>
          <p:cNvPr id="7" name="Freeform 7"/>
          <p:cNvSpPr/>
          <p:nvPr/>
        </p:nvSpPr>
        <p:spPr>
          <a:xfrm>
            <a:off x="12724963" y="3184143"/>
            <a:ext cx="3352005" cy="3352005"/>
          </a:xfrm>
          <a:custGeom>
            <a:avLst/>
            <a:gdLst/>
            <a:ahLst/>
            <a:cxnLst/>
            <a:rect l="l" t="t" r="r" b="b"/>
            <a:pathLst>
              <a:path w="3352005" h="3352005">
                <a:moveTo>
                  <a:pt x="0" y="0"/>
                </a:moveTo>
                <a:lnTo>
                  <a:pt x="3352005" y="0"/>
                </a:lnTo>
                <a:lnTo>
                  <a:pt x="3352005" y="3352006"/>
                </a:lnTo>
                <a:lnTo>
                  <a:pt x="0" y="33520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28171" y="557877"/>
            <a:ext cx="2590476" cy="2386476"/>
          </a:xfrm>
          <a:custGeom>
            <a:avLst/>
            <a:gdLst/>
            <a:ahLst/>
            <a:cxnLst/>
            <a:rect l="l" t="t" r="r" b="b"/>
            <a:pathLst>
              <a:path w="2590476" h="2386476">
                <a:moveTo>
                  <a:pt x="0" y="0"/>
                </a:moveTo>
                <a:lnTo>
                  <a:pt x="2590476" y="0"/>
                </a:lnTo>
                <a:lnTo>
                  <a:pt x="2590476" y="2386475"/>
                </a:lnTo>
                <a:lnTo>
                  <a:pt x="0" y="23864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285783"/>
            <a:chOff x="0" y="0"/>
            <a:chExt cx="4816593" cy="19188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918889"/>
            </a:xfrm>
            <a:custGeom>
              <a:avLst/>
              <a:gdLst/>
              <a:ahLst/>
              <a:cxnLst/>
              <a:rect l="l" t="t" r="r" b="b"/>
              <a:pathLst>
                <a:path w="4816592" h="1918889">
                  <a:moveTo>
                    <a:pt x="0" y="0"/>
                  </a:moveTo>
                  <a:lnTo>
                    <a:pt x="4816592" y="0"/>
                  </a:lnTo>
                  <a:lnTo>
                    <a:pt x="4816592" y="1918889"/>
                  </a:lnTo>
                  <a:lnTo>
                    <a:pt x="0" y="1918889"/>
                  </a:lnTo>
                  <a:close/>
                </a:path>
              </a:pathLst>
            </a:custGeom>
            <a:solidFill>
              <a:srgbClr val="E7F1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918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92412"/>
            <a:ext cx="4943594" cy="6665888"/>
            <a:chOff x="0" y="0"/>
            <a:chExt cx="1302017" cy="17556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2017" cy="1755625"/>
            </a:xfrm>
            <a:custGeom>
              <a:avLst/>
              <a:gdLst/>
              <a:ahLst/>
              <a:cxnLst/>
              <a:rect l="l" t="t" r="r" b="b"/>
              <a:pathLst>
                <a:path w="1302017" h="1755625">
                  <a:moveTo>
                    <a:pt x="0" y="0"/>
                  </a:moveTo>
                  <a:lnTo>
                    <a:pt x="1302017" y="0"/>
                  </a:lnTo>
                  <a:lnTo>
                    <a:pt x="1302017" y="1755625"/>
                  </a:lnTo>
                  <a:lnTo>
                    <a:pt x="0" y="175562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302017" cy="1755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72203" y="2592412"/>
            <a:ext cx="4943594" cy="6665888"/>
            <a:chOff x="0" y="0"/>
            <a:chExt cx="1302017" cy="17556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017" cy="1755625"/>
            </a:xfrm>
            <a:custGeom>
              <a:avLst/>
              <a:gdLst/>
              <a:ahLst/>
              <a:cxnLst/>
              <a:rect l="l" t="t" r="r" b="b"/>
              <a:pathLst>
                <a:path w="1302017" h="1755625">
                  <a:moveTo>
                    <a:pt x="0" y="0"/>
                  </a:moveTo>
                  <a:lnTo>
                    <a:pt x="1302017" y="0"/>
                  </a:lnTo>
                  <a:lnTo>
                    <a:pt x="1302017" y="1755625"/>
                  </a:lnTo>
                  <a:lnTo>
                    <a:pt x="0" y="175562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302017" cy="1755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287496" y="2592412"/>
            <a:ext cx="5488978" cy="6665888"/>
            <a:chOff x="0" y="0"/>
            <a:chExt cx="1445657" cy="17556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45657" cy="1755625"/>
            </a:xfrm>
            <a:custGeom>
              <a:avLst/>
              <a:gdLst/>
              <a:ahLst/>
              <a:cxnLst/>
              <a:rect l="l" t="t" r="r" b="b"/>
              <a:pathLst>
                <a:path w="1445657" h="1755625">
                  <a:moveTo>
                    <a:pt x="0" y="0"/>
                  </a:moveTo>
                  <a:lnTo>
                    <a:pt x="1445657" y="0"/>
                  </a:lnTo>
                  <a:lnTo>
                    <a:pt x="1445657" y="1755625"/>
                  </a:lnTo>
                  <a:lnTo>
                    <a:pt x="0" y="175562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445657" cy="1755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90506" y="2082421"/>
            <a:ext cx="1019982" cy="101998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634009" y="2082421"/>
            <a:ext cx="1019982" cy="101998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2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277512" y="2082421"/>
            <a:ext cx="1019982" cy="101998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3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7285783"/>
            <a:ext cx="4943594" cy="1972517"/>
            <a:chOff x="0" y="0"/>
            <a:chExt cx="1302017" cy="51951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02017" cy="519511"/>
            </a:xfrm>
            <a:custGeom>
              <a:avLst/>
              <a:gdLst/>
              <a:ahLst/>
              <a:cxnLst/>
              <a:rect l="l" t="t" r="r" b="b"/>
              <a:pathLst>
                <a:path w="1302017" h="519511">
                  <a:moveTo>
                    <a:pt x="0" y="0"/>
                  </a:moveTo>
                  <a:lnTo>
                    <a:pt x="1302017" y="0"/>
                  </a:lnTo>
                  <a:lnTo>
                    <a:pt x="1302017" y="519511"/>
                  </a:lnTo>
                  <a:lnTo>
                    <a:pt x="0" y="519511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38100"/>
              <a:ext cx="1302017" cy="48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287496" y="7285783"/>
            <a:ext cx="5488978" cy="1972517"/>
            <a:chOff x="0" y="0"/>
            <a:chExt cx="1445657" cy="51951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45657" cy="519511"/>
            </a:xfrm>
            <a:custGeom>
              <a:avLst/>
              <a:gdLst/>
              <a:ahLst/>
              <a:cxnLst/>
              <a:rect l="l" t="t" r="r" b="b"/>
              <a:pathLst>
                <a:path w="1445657" h="519511">
                  <a:moveTo>
                    <a:pt x="0" y="0"/>
                  </a:moveTo>
                  <a:lnTo>
                    <a:pt x="1445657" y="0"/>
                  </a:lnTo>
                  <a:lnTo>
                    <a:pt x="1445657" y="519511"/>
                  </a:lnTo>
                  <a:lnTo>
                    <a:pt x="0" y="519511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38100"/>
              <a:ext cx="1445657" cy="48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4787503" y="7361168"/>
            <a:ext cx="3500497" cy="2925832"/>
          </a:xfrm>
          <a:custGeom>
            <a:avLst/>
            <a:gdLst/>
            <a:ahLst/>
            <a:cxnLst/>
            <a:rect l="l" t="t" r="r" b="b"/>
            <a:pathLst>
              <a:path w="3500497" h="2925832">
                <a:moveTo>
                  <a:pt x="0" y="0"/>
                </a:moveTo>
                <a:lnTo>
                  <a:pt x="3500497" y="0"/>
                </a:lnTo>
                <a:lnTo>
                  <a:pt x="3500497" y="2925832"/>
                </a:lnTo>
                <a:lnTo>
                  <a:pt x="0" y="292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436767" y="589585"/>
            <a:ext cx="13414466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Operation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86755" y="3359579"/>
            <a:ext cx="422748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4099" spc="2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C/S under GA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030258" y="3359579"/>
            <a:ext cx="422748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4099" spc="2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Findings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673761" y="3359579"/>
            <a:ext cx="422748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4099" spc="2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Baby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86755" y="4601004"/>
            <a:ext cx="4585539" cy="250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5088"/>
              </a:lnSpc>
              <a:buFont typeface="Arial"/>
              <a:buChar char="•"/>
            </a:pPr>
            <a:r>
              <a:rPr lang="en-US" sz="3200" spc="-32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Operation time 21.25-22.00</a:t>
            </a:r>
          </a:p>
          <a:p>
            <a:pPr marL="690881" lvl="1" indent="-345440" algn="l">
              <a:lnSpc>
                <a:spcPts val="5088"/>
              </a:lnSpc>
              <a:buFont typeface="Arial"/>
              <a:buChar char="•"/>
            </a:pPr>
            <a:r>
              <a:rPr lang="en-US" sz="3200" spc="-32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Low midline</a:t>
            </a:r>
          </a:p>
          <a:p>
            <a:pPr marL="690881" lvl="1" indent="-345440" algn="l">
              <a:lnSpc>
                <a:spcPts val="5088"/>
              </a:lnSpc>
              <a:buFont typeface="Arial"/>
              <a:buChar char="•"/>
            </a:pPr>
            <a:r>
              <a:rPr lang="en-US" sz="3200" spc="-32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EBL 200 ml.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30258" y="4639104"/>
            <a:ext cx="4227485" cy="417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720"/>
              </a:lnSpc>
              <a:buFont typeface="Arial"/>
              <a:buChar char="•"/>
            </a:pPr>
            <a:r>
              <a:rPr lang="en-US" sz="2400" b="1" spc="-24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Seen ascites                        ( moderate amount )</a:t>
            </a:r>
          </a:p>
          <a:p>
            <a:pPr marL="518160" lvl="1" indent="-259080" algn="l">
              <a:lnSpc>
                <a:spcPts val="3720"/>
              </a:lnSpc>
              <a:buFont typeface="Arial"/>
              <a:buChar char="•"/>
            </a:pPr>
            <a:r>
              <a:rPr lang="en-US" sz="2400" u="none" strike="noStrike" spc="-24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Non gravid uterus</a:t>
            </a:r>
          </a:p>
          <a:p>
            <a:pPr marL="518160" lvl="1" indent="-259080" algn="l">
              <a:lnSpc>
                <a:spcPts val="3720"/>
              </a:lnSpc>
              <a:buFont typeface="Arial"/>
              <a:buChar char="•"/>
            </a:pPr>
            <a:r>
              <a:rPr lang="en-US" sz="2400" u="none" strike="noStrike" spc="-24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Not well form of lower uterine segment</a:t>
            </a:r>
          </a:p>
          <a:p>
            <a:pPr marL="518160" lvl="1" indent="-259080" algn="l">
              <a:lnSpc>
                <a:spcPts val="3720"/>
              </a:lnSpc>
              <a:buFont typeface="Arial"/>
              <a:buChar char="•"/>
            </a:pPr>
            <a:r>
              <a:rPr lang="en-US" sz="2400" u="none" strike="noStrike" spc="-24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AF clear, normal amount</a:t>
            </a:r>
          </a:p>
          <a:p>
            <a:pPr marL="518160" lvl="1" indent="-259080" algn="l">
              <a:lnSpc>
                <a:spcPts val="3720"/>
              </a:lnSpc>
              <a:buFont typeface="Arial"/>
              <a:buChar char="•"/>
            </a:pPr>
            <a:r>
              <a:rPr lang="en-US" sz="2400" u="none" strike="noStrike" spc="-24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Normal both ovaries and fallopian tubes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673761" y="4601004"/>
            <a:ext cx="4716450" cy="2250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535"/>
              </a:lnSpc>
              <a:buFont typeface="Arial"/>
              <a:buChar char="•"/>
            </a:pPr>
            <a:r>
              <a:rPr lang="en-US" sz="2799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Male infant</a:t>
            </a:r>
          </a:p>
          <a:p>
            <a:pPr marL="604519" lvl="1" indent="-302260" algn="l">
              <a:lnSpc>
                <a:spcPts val="4535"/>
              </a:lnSpc>
              <a:buFont typeface="Arial"/>
              <a:buChar char="•"/>
            </a:pPr>
            <a:r>
              <a:rPr lang="en-US" sz="2799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Cephalic presentation</a:t>
            </a:r>
          </a:p>
          <a:p>
            <a:pPr marL="604519" lvl="1" indent="-302260" algn="l">
              <a:lnSpc>
                <a:spcPts val="4535"/>
              </a:lnSpc>
              <a:buFont typeface="Arial"/>
              <a:buChar char="•"/>
            </a:pPr>
            <a:r>
              <a:rPr lang="en-US" sz="2799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BW 800 gm</a:t>
            </a:r>
          </a:p>
          <a:p>
            <a:pPr marL="604519" lvl="1" indent="-302260" algn="l">
              <a:lnSpc>
                <a:spcPts val="4535"/>
              </a:lnSpc>
              <a:buFont typeface="Arial"/>
              <a:buChar char="•"/>
            </a:pPr>
            <a:r>
              <a:rPr lang="en-US" sz="2799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APGAR 2-6T-8T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553213" cy="6504256"/>
            <a:chOff x="0" y="0"/>
            <a:chExt cx="1199200" cy="17130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9200" cy="1713055"/>
            </a:xfrm>
            <a:custGeom>
              <a:avLst/>
              <a:gdLst/>
              <a:ahLst/>
              <a:cxnLst/>
              <a:rect l="l" t="t" r="r" b="b"/>
              <a:pathLst>
                <a:path w="1199200" h="1713055">
                  <a:moveTo>
                    <a:pt x="0" y="0"/>
                  </a:moveTo>
                  <a:lnTo>
                    <a:pt x="1199200" y="0"/>
                  </a:lnTo>
                  <a:lnTo>
                    <a:pt x="1199200" y="1713055"/>
                  </a:lnTo>
                  <a:lnTo>
                    <a:pt x="0" y="1713055"/>
                  </a:lnTo>
                  <a:close/>
                </a:path>
              </a:pathLst>
            </a:custGeom>
            <a:solidFill>
              <a:srgbClr val="A1D4E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99200" cy="1713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504256"/>
            <a:ext cx="4553213" cy="3782744"/>
            <a:chOff x="0" y="0"/>
            <a:chExt cx="1199200" cy="9962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9200" cy="996278"/>
            </a:xfrm>
            <a:custGeom>
              <a:avLst/>
              <a:gdLst/>
              <a:ahLst/>
              <a:cxnLst/>
              <a:rect l="l" t="t" r="r" b="b"/>
              <a:pathLst>
                <a:path w="1199200" h="996278">
                  <a:moveTo>
                    <a:pt x="0" y="0"/>
                  </a:moveTo>
                  <a:lnTo>
                    <a:pt x="1199200" y="0"/>
                  </a:lnTo>
                  <a:lnTo>
                    <a:pt x="1199200" y="996278"/>
                  </a:lnTo>
                  <a:lnTo>
                    <a:pt x="0" y="996278"/>
                  </a:lnTo>
                  <a:close/>
                </a:path>
              </a:pathLst>
            </a:custGeom>
            <a:solidFill>
              <a:srgbClr val="F1B756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199200" cy="996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86728" y="1580661"/>
            <a:ext cx="11991647" cy="3216596"/>
            <a:chOff x="0" y="0"/>
            <a:chExt cx="3158294" cy="8471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58294" cy="847169"/>
            </a:xfrm>
            <a:custGeom>
              <a:avLst/>
              <a:gdLst/>
              <a:ahLst/>
              <a:cxnLst/>
              <a:rect l="l" t="t" r="r" b="b"/>
              <a:pathLst>
                <a:path w="3158294" h="847169">
                  <a:moveTo>
                    <a:pt x="0" y="0"/>
                  </a:moveTo>
                  <a:lnTo>
                    <a:pt x="3158294" y="0"/>
                  </a:lnTo>
                  <a:lnTo>
                    <a:pt x="3158294" y="847169"/>
                  </a:lnTo>
                  <a:lnTo>
                    <a:pt x="0" y="8471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158294" cy="847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86728" y="361079"/>
            <a:ext cx="11991647" cy="1225101"/>
            <a:chOff x="0" y="0"/>
            <a:chExt cx="3158294" cy="3226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58294" cy="322660"/>
            </a:xfrm>
            <a:custGeom>
              <a:avLst/>
              <a:gdLst/>
              <a:ahLst/>
              <a:cxnLst/>
              <a:rect l="l" t="t" r="r" b="b"/>
              <a:pathLst>
                <a:path w="3158294" h="322660">
                  <a:moveTo>
                    <a:pt x="0" y="0"/>
                  </a:moveTo>
                  <a:lnTo>
                    <a:pt x="3158294" y="0"/>
                  </a:lnTo>
                  <a:lnTo>
                    <a:pt x="315829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15829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486728" y="6208383"/>
            <a:ext cx="11991647" cy="3677389"/>
            <a:chOff x="0" y="0"/>
            <a:chExt cx="3158294" cy="9685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58294" cy="968530"/>
            </a:xfrm>
            <a:custGeom>
              <a:avLst/>
              <a:gdLst/>
              <a:ahLst/>
              <a:cxnLst/>
              <a:rect l="l" t="t" r="r" b="b"/>
              <a:pathLst>
                <a:path w="3158294" h="968530">
                  <a:moveTo>
                    <a:pt x="0" y="0"/>
                  </a:moveTo>
                  <a:lnTo>
                    <a:pt x="3158294" y="0"/>
                  </a:lnTo>
                  <a:lnTo>
                    <a:pt x="3158294" y="968530"/>
                  </a:lnTo>
                  <a:lnTo>
                    <a:pt x="0" y="9685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3158294" cy="968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86728" y="5021852"/>
            <a:ext cx="11991647" cy="1291022"/>
            <a:chOff x="0" y="0"/>
            <a:chExt cx="3158294" cy="3400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58294" cy="340022"/>
            </a:xfrm>
            <a:custGeom>
              <a:avLst/>
              <a:gdLst/>
              <a:ahLst/>
              <a:cxnLst/>
              <a:rect l="l" t="t" r="r" b="b"/>
              <a:pathLst>
                <a:path w="3158294" h="340022">
                  <a:moveTo>
                    <a:pt x="0" y="0"/>
                  </a:moveTo>
                  <a:lnTo>
                    <a:pt x="3158294" y="0"/>
                  </a:lnTo>
                  <a:lnTo>
                    <a:pt x="3158294" y="340022"/>
                  </a:lnTo>
                  <a:lnTo>
                    <a:pt x="0" y="340022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3158294" cy="340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754299" y="7037529"/>
            <a:ext cx="2952734" cy="2952734"/>
          </a:xfrm>
          <a:custGeom>
            <a:avLst/>
            <a:gdLst/>
            <a:ahLst/>
            <a:cxnLst/>
            <a:rect l="l" t="t" r="r" b="b"/>
            <a:pathLst>
              <a:path w="2952734" h="2952734">
                <a:moveTo>
                  <a:pt x="0" y="0"/>
                </a:moveTo>
                <a:lnTo>
                  <a:pt x="2952734" y="0"/>
                </a:lnTo>
                <a:lnTo>
                  <a:pt x="2952734" y="2952734"/>
                </a:lnTo>
                <a:lnTo>
                  <a:pt x="0" y="2952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486728" y="1129672"/>
            <a:ext cx="12162517" cy="3616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4"/>
              </a:lnSpc>
            </a:pPr>
            <a:endParaRPr/>
          </a:p>
          <a:p>
            <a:pPr marL="518160" lvl="1" indent="-259080" algn="l">
              <a:lnSpc>
                <a:spcPts val="4104"/>
              </a:lnSpc>
              <a:buFont typeface="Arial"/>
              <a:buChar char="•"/>
            </a:pPr>
            <a:r>
              <a:rPr lang="en-US" sz="2400" spc="-24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NSS 1,000 ml+ synto 40 u iv drip 50 ml/hr</a:t>
            </a:r>
          </a:p>
          <a:p>
            <a:pPr marL="518160" lvl="1" indent="-259080" algn="l">
              <a:lnSpc>
                <a:spcPts val="4104"/>
              </a:lnSpc>
              <a:buFont typeface="Arial"/>
              <a:buChar char="•"/>
            </a:pPr>
            <a:r>
              <a:rPr lang="en-US" sz="2400" spc="-24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Nicardipine (1:5) iv drip 23 ml/hr   ( then wean off ได้ ภายใน 2 ชม.หลัง c/s )</a:t>
            </a:r>
          </a:p>
          <a:p>
            <a:pPr marL="518160" lvl="1" indent="-259080" algn="l">
              <a:lnSpc>
                <a:spcPts val="4104"/>
              </a:lnSpc>
              <a:buFont typeface="Arial"/>
              <a:buChar char="•"/>
            </a:pPr>
            <a:r>
              <a:rPr lang="en-US" sz="2400" b="1" spc="-24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Cont Mgso4 until 24 hr after delivery</a:t>
            </a:r>
          </a:p>
          <a:p>
            <a:pPr marL="1036320" lvl="2" indent="-345440" algn="l">
              <a:lnSpc>
                <a:spcPts val="4104"/>
              </a:lnSpc>
              <a:buFont typeface="Arial"/>
              <a:buChar char="⚬"/>
            </a:pPr>
            <a:r>
              <a:rPr lang="en-US" sz="2400" spc="-24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ปรับ conc  50%Mgso4 40 gm + 5%DW 420 ml IV drip 19 ml/hr( 1.5 gm/hr )</a:t>
            </a:r>
          </a:p>
          <a:p>
            <a:pPr marL="518160" lvl="1" indent="-259080" algn="l">
              <a:lnSpc>
                <a:spcPts val="4104"/>
              </a:lnSpc>
              <a:buFont typeface="Arial"/>
              <a:buChar char="•"/>
            </a:pPr>
            <a:r>
              <a:rPr lang="en-US" sz="2400" b="1" u="none" strike="noStrike" spc="-24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Lasix 40 mg iv stat then q 8 hr</a:t>
            </a:r>
          </a:p>
          <a:p>
            <a:pPr marL="0" lvl="0" indent="0" algn="l">
              <a:lnSpc>
                <a:spcPts val="4617"/>
              </a:lnSpc>
            </a:pPr>
            <a:endParaRPr lang="en-US" sz="2400" b="1" u="none" strike="noStrike" spc="-24">
              <a:solidFill>
                <a:srgbClr val="29406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3997091" y="4085573"/>
            <a:ext cx="4180401" cy="836080"/>
          </a:xfrm>
          <a:custGeom>
            <a:avLst/>
            <a:gdLst/>
            <a:ahLst/>
            <a:cxnLst/>
            <a:rect l="l" t="t" r="r" b="b"/>
            <a:pathLst>
              <a:path w="4180401" h="836080">
                <a:moveTo>
                  <a:pt x="0" y="0"/>
                </a:moveTo>
                <a:lnTo>
                  <a:pt x="4180401" y="0"/>
                </a:lnTo>
                <a:lnTo>
                  <a:pt x="4180401" y="836081"/>
                </a:lnTo>
                <a:lnTo>
                  <a:pt x="0" y="836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383488" y="6417649"/>
            <a:ext cx="4588312" cy="3668287"/>
          </a:xfrm>
          <a:custGeom>
            <a:avLst/>
            <a:gdLst/>
            <a:ahLst/>
            <a:cxnLst/>
            <a:rect l="l" t="t" r="r" b="b"/>
            <a:pathLst>
              <a:path w="4588312" h="3668287">
                <a:moveTo>
                  <a:pt x="0" y="0"/>
                </a:moveTo>
                <a:lnTo>
                  <a:pt x="4588311" y="0"/>
                </a:lnTo>
                <a:lnTo>
                  <a:pt x="4588311" y="3668286"/>
                </a:lnTo>
                <a:lnTo>
                  <a:pt x="0" y="36682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10" t="-170998" r="-92485" b="-53535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24" name="TextBox 24"/>
          <p:cNvSpPr txBox="1"/>
          <p:nvPr/>
        </p:nvSpPr>
        <p:spPr>
          <a:xfrm>
            <a:off x="276446" y="771525"/>
            <a:ext cx="3908440" cy="241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40"/>
              </a:lnSpc>
            </a:pPr>
            <a:r>
              <a:rPr lang="en-US" sz="6000" spc="3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Post-op C/S</a:t>
            </a:r>
          </a:p>
          <a:p>
            <a:pPr marL="0" lvl="0" indent="0" algn="ctr">
              <a:lnSpc>
                <a:spcPts val="9840"/>
              </a:lnSpc>
            </a:pPr>
            <a:r>
              <a:rPr lang="en-US" sz="6000" spc="3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at ICU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938861" y="5499154"/>
            <a:ext cx="1108738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19"/>
              </a:lnSpc>
              <a:spcBef>
                <a:spcPct val="0"/>
              </a:spcBef>
            </a:pPr>
            <a:r>
              <a:rPr lang="en-US" sz="4199" spc="2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Repeat Lab+ F/U CXR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538438" y="6770074"/>
            <a:ext cx="10242051" cy="2766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4495"/>
              </a:lnSpc>
              <a:buFont typeface="Arial"/>
              <a:buChar char="•"/>
            </a:pPr>
            <a:r>
              <a:rPr lang="en-US" sz="2900" b="1" spc="-29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Urine out put หลัง กลับจาก OR 200 ml.</a:t>
            </a:r>
          </a:p>
          <a:p>
            <a:pPr marL="626111" lvl="1" indent="-313055" algn="l">
              <a:lnSpc>
                <a:spcPts val="4495"/>
              </a:lnSpc>
              <a:buFont typeface="Arial"/>
              <a:buChar char="•"/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Mg Level 6.6</a:t>
            </a:r>
          </a:p>
          <a:p>
            <a:pPr marL="626111" lvl="1" indent="-313055" algn="l">
              <a:lnSpc>
                <a:spcPts val="4495"/>
              </a:lnSpc>
              <a:buFont typeface="Arial"/>
              <a:buChar char="•"/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Hct 40</a:t>
            </a:r>
          </a:p>
          <a:p>
            <a:pPr marL="626111" lvl="1" indent="-313055" algn="l">
              <a:lnSpc>
                <a:spcPts val="4495"/>
              </a:lnSpc>
              <a:buFont typeface="Arial"/>
              <a:buChar char="•"/>
            </a:pPr>
            <a:r>
              <a:rPr lang="en-US" sz="2900" b="1" spc="-29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LDH 519</a:t>
            </a:r>
          </a:p>
          <a:p>
            <a:pPr marL="626111" lvl="1" indent="-313055" algn="l">
              <a:lnSpc>
                <a:spcPts val="4495"/>
              </a:lnSpc>
              <a:buFont typeface="Arial"/>
              <a:buChar char="•"/>
            </a:pPr>
            <a:r>
              <a:rPr lang="en-US" sz="2900" b="1" u="none" strike="noStrike" spc="-29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Cr 0.5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38861" y="644843"/>
            <a:ext cx="11087380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9"/>
              </a:lnSpc>
              <a:spcBef>
                <a:spcPct val="0"/>
              </a:spcBef>
            </a:pPr>
            <a:r>
              <a:rPr lang="en-US" sz="5699" spc="2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Mx after c/s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828841" y="4301028"/>
            <a:ext cx="3142958" cy="357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7"/>
              </a:lnSpc>
              <a:spcBef>
                <a:spcPct val="0"/>
              </a:spcBef>
            </a:pPr>
            <a:r>
              <a:rPr lang="en-US" sz="2048" b="1" spc="-2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total rate IV = 92 ml /hr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651271"/>
            <a:chOff x="0" y="0"/>
            <a:chExt cx="4816593" cy="1488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488401"/>
            </a:xfrm>
            <a:custGeom>
              <a:avLst/>
              <a:gdLst/>
              <a:ahLst/>
              <a:cxnLst/>
              <a:rect l="l" t="t" r="r" b="b"/>
              <a:pathLst>
                <a:path w="4816592" h="1488401">
                  <a:moveTo>
                    <a:pt x="0" y="0"/>
                  </a:moveTo>
                  <a:lnTo>
                    <a:pt x="4816592" y="0"/>
                  </a:lnTo>
                  <a:lnTo>
                    <a:pt x="4816592" y="1488401"/>
                  </a:lnTo>
                  <a:lnTo>
                    <a:pt x="0" y="1488401"/>
                  </a:lnTo>
                  <a:close/>
                </a:path>
              </a:pathLst>
            </a:custGeom>
            <a:solidFill>
              <a:srgbClr val="E7F1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488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36767" y="589585"/>
            <a:ext cx="13414466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Post-op C/S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2592412"/>
            <a:ext cx="4943594" cy="3058859"/>
            <a:chOff x="0" y="0"/>
            <a:chExt cx="1302017" cy="8056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2017" cy="805625"/>
            </a:xfrm>
            <a:custGeom>
              <a:avLst/>
              <a:gdLst/>
              <a:ahLst/>
              <a:cxnLst/>
              <a:rect l="l" t="t" r="r" b="b"/>
              <a:pathLst>
                <a:path w="1302017" h="805625">
                  <a:moveTo>
                    <a:pt x="0" y="0"/>
                  </a:moveTo>
                  <a:lnTo>
                    <a:pt x="1302017" y="0"/>
                  </a:lnTo>
                  <a:lnTo>
                    <a:pt x="1302017" y="805625"/>
                  </a:lnTo>
                  <a:lnTo>
                    <a:pt x="0" y="80562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2017" cy="805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72203" y="2592412"/>
            <a:ext cx="4943594" cy="3058859"/>
            <a:chOff x="0" y="0"/>
            <a:chExt cx="1302017" cy="8056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2017" cy="805625"/>
            </a:xfrm>
            <a:custGeom>
              <a:avLst/>
              <a:gdLst/>
              <a:ahLst/>
              <a:cxnLst/>
              <a:rect l="l" t="t" r="r" b="b"/>
              <a:pathLst>
                <a:path w="1302017" h="805625">
                  <a:moveTo>
                    <a:pt x="0" y="0"/>
                  </a:moveTo>
                  <a:lnTo>
                    <a:pt x="1302017" y="0"/>
                  </a:lnTo>
                  <a:lnTo>
                    <a:pt x="1302017" y="805625"/>
                  </a:lnTo>
                  <a:lnTo>
                    <a:pt x="0" y="80562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302017" cy="805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15706" y="2592412"/>
            <a:ext cx="4943594" cy="3058859"/>
            <a:chOff x="0" y="0"/>
            <a:chExt cx="1302017" cy="8056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2017" cy="805625"/>
            </a:xfrm>
            <a:custGeom>
              <a:avLst/>
              <a:gdLst/>
              <a:ahLst/>
              <a:cxnLst/>
              <a:rect l="l" t="t" r="r" b="b"/>
              <a:pathLst>
                <a:path w="1302017" h="805625">
                  <a:moveTo>
                    <a:pt x="0" y="0"/>
                  </a:moveTo>
                  <a:lnTo>
                    <a:pt x="1302017" y="0"/>
                  </a:lnTo>
                  <a:lnTo>
                    <a:pt x="1302017" y="805625"/>
                  </a:lnTo>
                  <a:lnTo>
                    <a:pt x="0" y="80562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302017" cy="805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990506" y="2082421"/>
            <a:ext cx="1019982" cy="101998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D1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634009" y="2082421"/>
            <a:ext cx="1019982" cy="101998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77512" y="2082421"/>
            <a:ext cx="1019982" cy="101998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D3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5651271"/>
            <a:ext cx="4943594" cy="4378089"/>
            <a:chOff x="0" y="0"/>
            <a:chExt cx="1302017" cy="115307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02017" cy="1153077"/>
            </a:xfrm>
            <a:custGeom>
              <a:avLst/>
              <a:gdLst/>
              <a:ahLst/>
              <a:cxnLst/>
              <a:rect l="l" t="t" r="r" b="b"/>
              <a:pathLst>
                <a:path w="1302017" h="1153077">
                  <a:moveTo>
                    <a:pt x="0" y="0"/>
                  </a:moveTo>
                  <a:lnTo>
                    <a:pt x="1302017" y="0"/>
                  </a:lnTo>
                  <a:lnTo>
                    <a:pt x="1302017" y="1153077"/>
                  </a:lnTo>
                  <a:lnTo>
                    <a:pt x="0" y="1153077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38100"/>
              <a:ext cx="1302017" cy="1114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672203" y="5651271"/>
            <a:ext cx="4943594" cy="4378089"/>
            <a:chOff x="0" y="0"/>
            <a:chExt cx="1302017" cy="115307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02017" cy="1153077"/>
            </a:xfrm>
            <a:custGeom>
              <a:avLst/>
              <a:gdLst/>
              <a:ahLst/>
              <a:cxnLst/>
              <a:rect l="l" t="t" r="r" b="b"/>
              <a:pathLst>
                <a:path w="1302017" h="1153077">
                  <a:moveTo>
                    <a:pt x="0" y="0"/>
                  </a:moveTo>
                  <a:lnTo>
                    <a:pt x="1302017" y="0"/>
                  </a:lnTo>
                  <a:lnTo>
                    <a:pt x="1302017" y="1153077"/>
                  </a:lnTo>
                  <a:lnTo>
                    <a:pt x="0" y="1153077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38100"/>
              <a:ext cx="1302017" cy="1114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15706" y="5651271"/>
            <a:ext cx="4943594" cy="4378089"/>
            <a:chOff x="0" y="0"/>
            <a:chExt cx="1302017" cy="11530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02017" cy="1153077"/>
            </a:xfrm>
            <a:custGeom>
              <a:avLst/>
              <a:gdLst/>
              <a:ahLst/>
              <a:cxnLst/>
              <a:rect l="l" t="t" r="r" b="b"/>
              <a:pathLst>
                <a:path w="1302017" h="1153077">
                  <a:moveTo>
                    <a:pt x="0" y="0"/>
                  </a:moveTo>
                  <a:lnTo>
                    <a:pt x="1302017" y="0"/>
                  </a:lnTo>
                  <a:lnTo>
                    <a:pt x="1302017" y="1153077"/>
                  </a:lnTo>
                  <a:lnTo>
                    <a:pt x="0" y="1153077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38100"/>
              <a:ext cx="1302017" cy="1114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28700" y="5785530"/>
            <a:ext cx="4928439" cy="450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933"/>
              </a:lnSpc>
              <a:buFont typeface="Arial"/>
              <a:buChar char="•"/>
            </a:pPr>
            <a:r>
              <a:rPr lang="en-US" sz="1800" spc="-1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Cont. ventilator </a:t>
            </a:r>
          </a:p>
          <a:p>
            <a:pPr marL="388620" lvl="1" indent="-194310" algn="l">
              <a:lnSpc>
                <a:spcPts val="2933"/>
              </a:lnSpc>
              <a:buFont typeface="Arial"/>
              <a:buChar char="•"/>
            </a:pPr>
            <a:r>
              <a:rPr lang="en-US" sz="1800" spc="-1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Hydralazine iv then Nicardipine iv drip</a:t>
            </a:r>
          </a:p>
          <a:p>
            <a:pPr marL="388620" lvl="1" indent="-194310" algn="l">
              <a:lnSpc>
                <a:spcPts val="2933"/>
              </a:lnSpc>
              <a:buFont typeface="Arial"/>
              <a:buChar char="•"/>
            </a:pPr>
            <a:r>
              <a:rPr lang="en-US" sz="1800" spc="-1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Off Mgso4 หลังครบ 24 hr</a:t>
            </a:r>
          </a:p>
          <a:p>
            <a:pPr marL="388620" lvl="1" indent="-194310" algn="l">
              <a:lnSpc>
                <a:spcPts val="2933"/>
              </a:lnSpc>
              <a:buFont typeface="Arial"/>
              <a:buChar char="•"/>
            </a:pPr>
            <a:r>
              <a:rPr lang="en-US" sz="1800" u="none" strike="noStrike" spc="-1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Off IV</a:t>
            </a:r>
          </a:p>
          <a:p>
            <a:pPr marL="388620" lvl="1" indent="-194310" algn="l">
              <a:lnSpc>
                <a:spcPts val="2933"/>
              </a:lnSpc>
              <a:buFont typeface="Arial"/>
              <a:buChar char="•"/>
            </a:pPr>
            <a:r>
              <a:rPr lang="en-US" sz="1800" u="none" strike="noStrike" spc="-1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Lasix 40 mg iv</a:t>
            </a:r>
          </a:p>
          <a:p>
            <a:pPr marL="388620" lvl="1" indent="-194310" algn="l">
              <a:lnSpc>
                <a:spcPts val="2933"/>
              </a:lnSpc>
              <a:buFont typeface="Arial"/>
              <a:buChar char="•"/>
            </a:pPr>
            <a:r>
              <a:rPr lang="en-US" sz="1800" b="1" u="none" strike="noStrike" spc="-18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Consult Cardio : Echo bedside</a:t>
            </a:r>
          </a:p>
          <a:p>
            <a:pPr marL="777240" lvl="2" indent="-259080" algn="l">
              <a:lnSpc>
                <a:spcPts val="2933"/>
              </a:lnSpc>
              <a:buFont typeface="Arial"/>
              <a:buChar char="⚬"/>
            </a:pPr>
            <a:r>
              <a:rPr lang="en-US" sz="1800" b="1" u="none" strike="noStrike" spc="-18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IVC &lt; 1 cm,EF ~60%, valve normal</a:t>
            </a:r>
          </a:p>
          <a:p>
            <a:pPr marL="777240" lvl="2" indent="-259080" algn="l">
              <a:lnSpc>
                <a:spcPts val="2933"/>
              </a:lnSpc>
              <a:buFont typeface="Arial"/>
              <a:buChar char="⚬"/>
            </a:pPr>
            <a:r>
              <a:rPr lang="en-US" sz="1800" b="1" u="none" strike="noStrike" spc="-18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นึกถึง Pulmonary edema due to preeclampsia </a:t>
            </a:r>
          </a:p>
          <a:p>
            <a:pPr marL="777240" lvl="2" indent="-259080" algn="l">
              <a:lnSpc>
                <a:spcPts val="2933"/>
              </a:lnSpc>
              <a:buFont typeface="Arial"/>
              <a:buChar char="⚬"/>
            </a:pPr>
            <a:r>
              <a:rPr lang="en-US" sz="1800" u="none" strike="noStrike" spc="-1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Add Lasix 40 mg iv</a:t>
            </a:r>
          </a:p>
          <a:p>
            <a:pPr marL="777240" lvl="2" indent="-259080" algn="l">
              <a:lnSpc>
                <a:spcPts val="2933"/>
              </a:lnSpc>
              <a:buFont typeface="Arial"/>
              <a:buChar char="⚬"/>
            </a:pPr>
            <a:r>
              <a:rPr lang="en-US" sz="1800" u="none" strike="noStrike" spc="-1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F/U CXR</a:t>
            </a:r>
          </a:p>
          <a:p>
            <a:pPr algn="l">
              <a:lnSpc>
                <a:spcPts val="3550"/>
              </a:lnSpc>
            </a:pPr>
            <a:endParaRPr lang="en-US" sz="1800" u="none" strike="noStrike" spc="-18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499593" y="3306863"/>
            <a:ext cx="4227485" cy="210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I/O neg 4,300 ml.</a:t>
            </a:r>
          </a:p>
          <a:p>
            <a:pPr algn="l">
              <a:lnSpc>
                <a:spcPts val="2800"/>
              </a:lnSpc>
            </a:pPr>
            <a:r>
              <a:rPr lang="en-US" sz="2000" b="1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LDH 1250</a:t>
            </a:r>
          </a:p>
          <a:p>
            <a:pPr algn="l">
              <a:lnSpc>
                <a:spcPts val="2800"/>
              </a:lnSpc>
            </a:pPr>
            <a:r>
              <a:rPr lang="en-US" sz="2000" b="1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Alb 2.9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Cr 0.59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Urine protein-24 hr 7.68 gm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CXR: same cephalization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30258" y="3306863"/>
            <a:ext cx="4585539" cy="210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I/O neg 900 ml.</a:t>
            </a:r>
          </a:p>
          <a:p>
            <a:pPr algn="l">
              <a:lnSpc>
                <a:spcPts val="2800"/>
              </a:lnSpc>
            </a:pPr>
            <a:r>
              <a:rPr lang="en-US" sz="2000" b="1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LDH 420</a:t>
            </a:r>
          </a:p>
          <a:p>
            <a:pPr algn="l">
              <a:lnSpc>
                <a:spcPts val="2800"/>
              </a:lnSpc>
            </a:pPr>
            <a:r>
              <a:rPr lang="en-US" sz="2000" b="1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Alb 2.6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Cr 0.64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 lang="en-US" sz="2000" spc="-2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673072" y="3306863"/>
            <a:ext cx="4586228" cy="210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I/O neg 3,600 ml.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Alb 3.1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CXR: decrease cephalization BL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Flim AAS: generalize bowel dilate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PE:  Abdominal distention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R/O bowel ilieus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672203" y="5828793"/>
            <a:ext cx="4943594" cy="3429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4" lvl="1" indent="-248287" algn="l">
              <a:lnSpc>
                <a:spcPts val="3956"/>
              </a:lnSpc>
              <a:buFont typeface="Arial"/>
              <a:buChar char="•"/>
            </a:pPr>
            <a:r>
              <a:rPr lang="en-US" sz="2300" spc="-2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Cont. ventilator </a:t>
            </a:r>
          </a:p>
          <a:p>
            <a:pPr marL="496574" lvl="1" indent="-248287" algn="l">
              <a:lnSpc>
                <a:spcPts val="3956"/>
              </a:lnSpc>
              <a:buFont typeface="Arial"/>
              <a:buChar char="•"/>
            </a:pPr>
            <a:r>
              <a:rPr lang="en-US" sz="2300" spc="-2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Nicardipine iv drip</a:t>
            </a:r>
          </a:p>
          <a:p>
            <a:pPr marL="496574" lvl="1" indent="-248287" algn="l">
              <a:lnSpc>
                <a:spcPts val="3956"/>
              </a:lnSpc>
              <a:buFont typeface="Arial"/>
              <a:buChar char="•"/>
            </a:pPr>
            <a:r>
              <a:rPr lang="en-US" sz="2300" u="none" strike="noStrike" spc="-2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Lasix 40 mg iv q 12 </a:t>
            </a:r>
            <a:r>
              <a:rPr lang="en-US" sz="2300" u="none" strike="noStrike" spc="-2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hr</a:t>
            </a:r>
            <a:endParaRPr lang="en-US" sz="2300" u="none" strike="noStrike" spc="-23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96574" lvl="1" indent="-248287" algn="l">
              <a:lnSpc>
                <a:spcPts val="3956"/>
              </a:lnSpc>
              <a:buFont typeface="Arial"/>
              <a:buChar char="•"/>
            </a:pPr>
            <a:r>
              <a:rPr lang="en-US" sz="2300" u="none" strike="noStrike" spc="-2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20%albumin 100 ml iv drip     in 1 </a:t>
            </a:r>
            <a:r>
              <a:rPr lang="en-US" sz="2300" u="none" strike="noStrike" spc="-2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hr</a:t>
            </a:r>
            <a:r>
              <a:rPr lang="en-US" sz="2300" u="none" strike="noStrike" spc="-2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q 12 </a:t>
            </a:r>
            <a:r>
              <a:rPr lang="en-US" sz="2300" u="none" strike="noStrike" spc="-2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hr</a:t>
            </a:r>
            <a:endParaRPr lang="en-US" sz="2300" u="none" strike="noStrike" spc="-23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96574" lvl="1" indent="-248287" algn="l">
              <a:lnSpc>
                <a:spcPts val="3956"/>
              </a:lnSpc>
              <a:buFont typeface="Arial"/>
              <a:buChar char="•"/>
            </a:pPr>
            <a:r>
              <a:rPr lang="en-US" sz="2300" u="none" strike="noStrike" spc="-2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BD feed</a:t>
            </a:r>
          </a:p>
          <a:p>
            <a:pPr marL="496574" lvl="1" indent="-248287" algn="l">
              <a:lnSpc>
                <a:spcPts val="3956"/>
              </a:lnSpc>
              <a:buFont typeface="Arial"/>
              <a:buChar char="•"/>
            </a:pPr>
            <a:r>
              <a:rPr lang="en-US" sz="2300" u="none" strike="noStrike" spc="-2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Correct </a:t>
            </a:r>
            <a:r>
              <a:rPr lang="en-US" sz="2300" u="none" strike="noStrike" spc="-2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E’lyte</a:t>
            </a:r>
            <a:endParaRPr lang="en-US" sz="2300" u="none" strike="noStrike" spc="-23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330172" y="5747430"/>
            <a:ext cx="4929128" cy="349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4" lvl="1" indent="-248287" algn="l">
              <a:lnSpc>
                <a:spcPts val="3979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On ventilator </a:t>
            </a:r>
          </a:p>
          <a:p>
            <a:pPr marL="496574" lvl="1" indent="-248287" algn="l">
              <a:lnSpc>
                <a:spcPts val="3979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Nicardipine iv drip</a:t>
            </a:r>
          </a:p>
          <a:p>
            <a:pPr marL="496574" lvl="1" indent="-248287" algn="l">
              <a:lnSpc>
                <a:spcPts val="3979"/>
              </a:lnSpc>
              <a:buFont typeface="Arial"/>
              <a:buChar char="•"/>
            </a:pPr>
            <a:r>
              <a:rPr lang="en-US" sz="2300" u="none" strike="noStrike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Lasix 40 mg iv at 18.00</a:t>
            </a:r>
          </a:p>
          <a:p>
            <a:pPr marL="496574" lvl="1" indent="-248287" algn="l">
              <a:lnSpc>
                <a:spcPts val="3979"/>
              </a:lnSpc>
              <a:buFont typeface="Arial"/>
              <a:buChar char="•"/>
            </a:pPr>
            <a:r>
              <a:rPr lang="en-US" sz="2300" u="none" strike="noStrike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Off BD feed</a:t>
            </a:r>
          </a:p>
          <a:p>
            <a:pPr marL="496574" lvl="1" indent="-248287" algn="l">
              <a:lnSpc>
                <a:spcPts val="3979"/>
              </a:lnSpc>
              <a:buFont typeface="Arial"/>
              <a:buChar char="•"/>
            </a:pPr>
            <a:r>
              <a:rPr lang="en-US" sz="2300" u="none" strike="noStrike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Retain NG ต่อลงถุง</a:t>
            </a:r>
          </a:p>
          <a:p>
            <a:pPr marL="496574" lvl="1" indent="-248287" algn="l">
              <a:lnSpc>
                <a:spcPts val="3979"/>
              </a:lnSpc>
              <a:buFont typeface="Arial"/>
              <a:buChar char="•"/>
            </a:pPr>
            <a:r>
              <a:rPr lang="en-US" sz="2300" u="none" strike="noStrike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Correct E’lyte </a:t>
            </a:r>
          </a:p>
          <a:p>
            <a:pPr marL="496574" lvl="1" indent="-248287" algn="l">
              <a:lnSpc>
                <a:spcPts val="3979"/>
              </a:lnSpc>
              <a:buFont typeface="Arial"/>
              <a:buChar char="•"/>
            </a:pPr>
            <a:r>
              <a:rPr lang="en-US" sz="2300" u="none" strike="noStrike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Plasil  1 amp iv q 6 hr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537523"/>
            <a:chOff x="0" y="0"/>
            <a:chExt cx="4816593" cy="1458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458442"/>
            </a:xfrm>
            <a:custGeom>
              <a:avLst/>
              <a:gdLst/>
              <a:ahLst/>
              <a:cxnLst/>
              <a:rect l="l" t="t" r="r" b="b"/>
              <a:pathLst>
                <a:path w="4816592" h="1458442">
                  <a:moveTo>
                    <a:pt x="0" y="0"/>
                  </a:moveTo>
                  <a:lnTo>
                    <a:pt x="4816592" y="0"/>
                  </a:lnTo>
                  <a:lnTo>
                    <a:pt x="4816592" y="1458442"/>
                  </a:lnTo>
                  <a:lnTo>
                    <a:pt x="0" y="1458442"/>
                  </a:lnTo>
                  <a:close/>
                </a:path>
              </a:pathLst>
            </a:custGeom>
            <a:solidFill>
              <a:srgbClr val="E7F1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458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36767" y="589585"/>
            <a:ext cx="13414466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Post-op C/S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2592412"/>
            <a:ext cx="4943594" cy="2945111"/>
            <a:chOff x="0" y="0"/>
            <a:chExt cx="1302017" cy="775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2017" cy="775667"/>
            </a:xfrm>
            <a:custGeom>
              <a:avLst/>
              <a:gdLst/>
              <a:ahLst/>
              <a:cxnLst/>
              <a:rect l="l" t="t" r="r" b="b"/>
              <a:pathLst>
                <a:path w="1302017" h="775667">
                  <a:moveTo>
                    <a:pt x="0" y="0"/>
                  </a:moveTo>
                  <a:lnTo>
                    <a:pt x="1302017" y="0"/>
                  </a:lnTo>
                  <a:lnTo>
                    <a:pt x="1302017" y="775667"/>
                  </a:lnTo>
                  <a:lnTo>
                    <a:pt x="0" y="77566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2017" cy="775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72203" y="2592412"/>
            <a:ext cx="4943594" cy="2945111"/>
            <a:chOff x="0" y="0"/>
            <a:chExt cx="1302017" cy="775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2017" cy="775667"/>
            </a:xfrm>
            <a:custGeom>
              <a:avLst/>
              <a:gdLst/>
              <a:ahLst/>
              <a:cxnLst/>
              <a:rect l="l" t="t" r="r" b="b"/>
              <a:pathLst>
                <a:path w="1302017" h="775667">
                  <a:moveTo>
                    <a:pt x="0" y="0"/>
                  </a:moveTo>
                  <a:lnTo>
                    <a:pt x="1302017" y="0"/>
                  </a:lnTo>
                  <a:lnTo>
                    <a:pt x="1302017" y="775667"/>
                  </a:lnTo>
                  <a:lnTo>
                    <a:pt x="0" y="77566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302017" cy="775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15706" y="2592412"/>
            <a:ext cx="4943594" cy="2945111"/>
            <a:chOff x="0" y="0"/>
            <a:chExt cx="1302017" cy="7756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2017" cy="775667"/>
            </a:xfrm>
            <a:custGeom>
              <a:avLst/>
              <a:gdLst/>
              <a:ahLst/>
              <a:cxnLst/>
              <a:rect l="l" t="t" r="r" b="b"/>
              <a:pathLst>
                <a:path w="1302017" h="775667">
                  <a:moveTo>
                    <a:pt x="0" y="0"/>
                  </a:moveTo>
                  <a:lnTo>
                    <a:pt x="1302017" y="0"/>
                  </a:lnTo>
                  <a:lnTo>
                    <a:pt x="1302017" y="775667"/>
                  </a:lnTo>
                  <a:lnTo>
                    <a:pt x="0" y="77566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302017" cy="775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990506" y="2082421"/>
            <a:ext cx="1019982" cy="101998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D4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634009" y="2082421"/>
            <a:ext cx="1019982" cy="101998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D5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77512" y="2082421"/>
            <a:ext cx="1019982" cy="101998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D6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5537523"/>
            <a:ext cx="4943594" cy="4491837"/>
            <a:chOff x="0" y="0"/>
            <a:chExt cx="1302017" cy="118303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02017" cy="1183035"/>
            </a:xfrm>
            <a:custGeom>
              <a:avLst/>
              <a:gdLst/>
              <a:ahLst/>
              <a:cxnLst/>
              <a:rect l="l" t="t" r="r" b="b"/>
              <a:pathLst>
                <a:path w="1302017" h="1183035">
                  <a:moveTo>
                    <a:pt x="0" y="0"/>
                  </a:moveTo>
                  <a:lnTo>
                    <a:pt x="1302017" y="0"/>
                  </a:lnTo>
                  <a:lnTo>
                    <a:pt x="1302017" y="1183035"/>
                  </a:lnTo>
                  <a:lnTo>
                    <a:pt x="0" y="1183035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38100"/>
              <a:ext cx="1302017" cy="114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672203" y="5537523"/>
            <a:ext cx="4943594" cy="4491837"/>
            <a:chOff x="0" y="0"/>
            <a:chExt cx="1302017" cy="118303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02017" cy="1183035"/>
            </a:xfrm>
            <a:custGeom>
              <a:avLst/>
              <a:gdLst/>
              <a:ahLst/>
              <a:cxnLst/>
              <a:rect l="l" t="t" r="r" b="b"/>
              <a:pathLst>
                <a:path w="1302017" h="1183035">
                  <a:moveTo>
                    <a:pt x="0" y="0"/>
                  </a:moveTo>
                  <a:lnTo>
                    <a:pt x="1302017" y="0"/>
                  </a:lnTo>
                  <a:lnTo>
                    <a:pt x="1302017" y="1183035"/>
                  </a:lnTo>
                  <a:lnTo>
                    <a:pt x="0" y="1183035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38100"/>
              <a:ext cx="1302017" cy="114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15706" y="5537523"/>
            <a:ext cx="4943594" cy="4491837"/>
            <a:chOff x="0" y="0"/>
            <a:chExt cx="1302017" cy="118303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02017" cy="1183035"/>
            </a:xfrm>
            <a:custGeom>
              <a:avLst/>
              <a:gdLst/>
              <a:ahLst/>
              <a:cxnLst/>
              <a:rect l="l" t="t" r="r" b="b"/>
              <a:pathLst>
                <a:path w="1302017" h="1183035">
                  <a:moveTo>
                    <a:pt x="0" y="0"/>
                  </a:moveTo>
                  <a:lnTo>
                    <a:pt x="1302017" y="0"/>
                  </a:lnTo>
                  <a:lnTo>
                    <a:pt x="1302017" y="1183035"/>
                  </a:lnTo>
                  <a:lnTo>
                    <a:pt x="0" y="1183035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38100"/>
              <a:ext cx="1302017" cy="114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18186" y="5889948"/>
            <a:ext cx="4396742" cy="3589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4" lvl="1" indent="-248287" algn="l">
              <a:lnSpc>
                <a:spcPts val="3220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12.00Try wean off ETT then on HHHFNC </a:t>
            </a:r>
          </a:p>
          <a:p>
            <a:pPr marL="496574" lvl="1" indent="-248287" algn="l">
              <a:lnSpc>
                <a:spcPts val="3220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Off NG&gt;&gt;&gt; liquid diet</a:t>
            </a:r>
          </a:p>
          <a:p>
            <a:pPr algn="l">
              <a:lnSpc>
                <a:spcPts val="3220"/>
              </a:lnSpc>
            </a:pPr>
            <a:endParaRPr lang="en-US" sz="2300" spc="-23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96574" lvl="1" indent="-248287" algn="l">
              <a:lnSpc>
                <a:spcPts val="3220"/>
              </a:lnSpc>
              <a:buFont typeface="Arial"/>
              <a:buChar char="•"/>
            </a:pPr>
            <a:r>
              <a:rPr lang="en-US" sz="2300" b="1" spc="-23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23.00 หอบ Lung Wheez BL</a:t>
            </a:r>
          </a:p>
          <a:p>
            <a:pPr marL="993148" lvl="2" indent="-331049" algn="l">
              <a:lnSpc>
                <a:spcPts val="3220"/>
              </a:lnSpc>
              <a:buFont typeface="Arial"/>
              <a:buChar char="⚬"/>
            </a:pPr>
            <a:r>
              <a:rPr lang="en-US" sz="2300" b="1" spc="-23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Berodual NB  x 3</a:t>
            </a:r>
          </a:p>
          <a:p>
            <a:pPr marL="993148" lvl="2" indent="-331049" algn="l">
              <a:lnSpc>
                <a:spcPts val="3220"/>
              </a:lnSpc>
              <a:buFont typeface="Arial"/>
              <a:buChar char="⚬"/>
            </a:pPr>
            <a:r>
              <a:rPr lang="en-US" sz="2300" b="1" spc="-23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Re ETT</a:t>
            </a:r>
          </a:p>
          <a:p>
            <a:pPr marL="993148" lvl="2" indent="-331049" algn="l">
              <a:lnSpc>
                <a:spcPts val="3220"/>
              </a:lnSpc>
              <a:buFont typeface="Arial"/>
              <a:buChar char="⚬"/>
            </a:pPr>
            <a:r>
              <a:rPr lang="en-US" sz="2300" b="1" u="none" strike="noStrike" spc="-23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Off Cef-3 &gt;&gt; add Tazocin IV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87443" y="3394076"/>
            <a:ext cx="4227485" cy="174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I/O neg 1,000 ml</a:t>
            </a:r>
          </a:p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Lactase 1.2</a:t>
            </a:r>
          </a:p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CXR: decrease cephalization  BL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PE: Abdominal distention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 lang="en-US" sz="2000" spc="-2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030258" y="3464354"/>
            <a:ext cx="4227485" cy="692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I/O pos 600 ml.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PE: Abdominal distention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673072" y="3464354"/>
            <a:ext cx="4818650" cy="139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I/O neg 2,000 ml.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CXR: decrease cephalization BL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Flim AAS: generalize bowel dilate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 spc="-2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Lung Expiratory Wheez Rt lung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209285" y="5823273"/>
            <a:ext cx="4227485" cy="144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4" lvl="1" indent="-248287" algn="l">
              <a:lnSpc>
                <a:spcPts val="3956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Cont. ventilator </a:t>
            </a:r>
          </a:p>
          <a:p>
            <a:pPr marL="496574" lvl="1" indent="-248287" algn="l">
              <a:lnSpc>
                <a:spcPts val="3956"/>
              </a:lnSpc>
              <a:buFont typeface="Arial"/>
              <a:buChar char="•"/>
            </a:pPr>
            <a:r>
              <a:rPr lang="en-US" sz="2300" u="none" strike="noStrike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Retain NG </a:t>
            </a:r>
          </a:p>
          <a:p>
            <a:pPr marL="496574" lvl="1" indent="-248287" algn="l">
              <a:lnSpc>
                <a:spcPts val="3956"/>
              </a:lnSpc>
              <a:buFont typeface="Arial"/>
              <a:buChar char="•"/>
            </a:pPr>
            <a:r>
              <a:rPr lang="en-US" sz="2300" u="none" strike="noStrike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Plasil 1 amp iv </a:t>
            </a:r>
            <a:r>
              <a:rPr lang="en-US" sz="2300" u="none" strike="noStrike" spc="-23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q 6 hr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673761" y="5842323"/>
            <a:ext cx="4227485" cy="3239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4" lvl="1" indent="-248287" algn="l">
              <a:lnSpc>
                <a:spcPts val="3726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Cont. ventilator </a:t>
            </a:r>
          </a:p>
          <a:p>
            <a:pPr marL="496574" lvl="1" indent="-248287" algn="l">
              <a:lnSpc>
                <a:spcPts val="3726"/>
              </a:lnSpc>
              <a:buFont typeface="Arial"/>
              <a:buChar char="•"/>
            </a:pPr>
            <a:r>
              <a:rPr lang="en-US" sz="2300" u="none" strike="noStrike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Lasix 20 mg iv </a:t>
            </a:r>
          </a:p>
          <a:p>
            <a:pPr marL="496574" lvl="1" indent="-248287" algn="l">
              <a:lnSpc>
                <a:spcPts val="3726"/>
              </a:lnSpc>
              <a:buFont typeface="Arial"/>
              <a:buChar char="•"/>
            </a:pPr>
            <a:r>
              <a:rPr lang="en-US" sz="2300" u="none" strike="noStrike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Berodual NB q 6 hr</a:t>
            </a:r>
          </a:p>
          <a:p>
            <a:pPr marL="496574" lvl="1" indent="-248287" algn="l">
              <a:lnSpc>
                <a:spcPts val="3726"/>
              </a:lnSpc>
              <a:buFont typeface="Arial"/>
              <a:buChar char="•"/>
            </a:pPr>
            <a:r>
              <a:rPr lang="en-US" sz="2300" u="none" strike="noStrike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Dexa 4 mg iv q6 hr</a:t>
            </a:r>
          </a:p>
          <a:p>
            <a:pPr algn="l">
              <a:lnSpc>
                <a:spcPts val="3726"/>
              </a:lnSpc>
            </a:pPr>
            <a:endParaRPr lang="en-US" sz="2300" u="none" strike="noStrike" spc="-23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96574" lvl="1" indent="-248287" algn="l">
              <a:lnSpc>
                <a:spcPts val="3726"/>
              </a:lnSpc>
              <a:buFont typeface="Arial"/>
              <a:buChar char="•"/>
            </a:pPr>
            <a:r>
              <a:rPr lang="en-US" sz="2300" b="1" u="none" strike="noStrike" spc="-23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13.00 Try wean off ETT then on O2 Mask c bag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480374"/>
            <a:chOff x="0" y="0"/>
            <a:chExt cx="4816593" cy="14433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443391"/>
            </a:xfrm>
            <a:custGeom>
              <a:avLst/>
              <a:gdLst/>
              <a:ahLst/>
              <a:cxnLst/>
              <a:rect l="l" t="t" r="r" b="b"/>
              <a:pathLst>
                <a:path w="4816592" h="1443391">
                  <a:moveTo>
                    <a:pt x="0" y="0"/>
                  </a:moveTo>
                  <a:lnTo>
                    <a:pt x="4816592" y="0"/>
                  </a:lnTo>
                  <a:lnTo>
                    <a:pt x="4816592" y="1443391"/>
                  </a:lnTo>
                  <a:lnTo>
                    <a:pt x="0" y="1443391"/>
                  </a:lnTo>
                  <a:close/>
                </a:path>
              </a:pathLst>
            </a:custGeom>
            <a:solidFill>
              <a:srgbClr val="E7F1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443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92412"/>
            <a:ext cx="4943594" cy="2887961"/>
            <a:chOff x="0" y="0"/>
            <a:chExt cx="1302017" cy="7606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2017" cy="760615"/>
            </a:xfrm>
            <a:custGeom>
              <a:avLst/>
              <a:gdLst/>
              <a:ahLst/>
              <a:cxnLst/>
              <a:rect l="l" t="t" r="r" b="b"/>
              <a:pathLst>
                <a:path w="1302017" h="760615">
                  <a:moveTo>
                    <a:pt x="0" y="0"/>
                  </a:moveTo>
                  <a:lnTo>
                    <a:pt x="1302017" y="0"/>
                  </a:lnTo>
                  <a:lnTo>
                    <a:pt x="1302017" y="760615"/>
                  </a:lnTo>
                  <a:lnTo>
                    <a:pt x="0" y="76061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302017" cy="760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72203" y="2592412"/>
            <a:ext cx="4943594" cy="2887961"/>
            <a:chOff x="0" y="0"/>
            <a:chExt cx="1302017" cy="7606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017" cy="760615"/>
            </a:xfrm>
            <a:custGeom>
              <a:avLst/>
              <a:gdLst/>
              <a:ahLst/>
              <a:cxnLst/>
              <a:rect l="l" t="t" r="r" b="b"/>
              <a:pathLst>
                <a:path w="1302017" h="760615">
                  <a:moveTo>
                    <a:pt x="0" y="0"/>
                  </a:moveTo>
                  <a:lnTo>
                    <a:pt x="1302017" y="0"/>
                  </a:lnTo>
                  <a:lnTo>
                    <a:pt x="1302017" y="760615"/>
                  </a:lnTo>
                  <a:lnTo>
                    <a:pt x="0" y="76061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302017" cy="760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15706" y="2592412"/>
            <a:ext cx="4943594" cy="2887961"/>
            <a:chOff x="0" y="0"/>
            <a:chExt cx="1302017" cy="7606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02017" cy="760615"/>
            </a:xfrm>
            <a:custGeom>
              <a:avLst/>
              <a:gdLst/>
              <a:ahLst/>
              <a:cxnLst/>
              <a:rect l="l" t="t" r="r" b="b"/>
              <a:pathLst>
                <a:path w="1302017" h="760615">
                  <a:moveTo>
                    <a:pt x="0" y="0"/>
                  </a:moveTo>
                  <a:lnTo>
                    <a:pt x="1302017" y="0"/>
                  </a:lnTo>
                  <a:lnTo>
                    <a:pt x="1302017" y="760615"/>
                  </a:lnTo>
                  <a:lnTo>
                    <a:pt x="0" y="76061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302017" cy="760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90506" y="2082421"/>
            <a:ext cx="1019982" cy="101998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D7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634009" y="2082421"/>
            <a:ext cx="1019982" cy="101998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D8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277512" y="2082421"/>
            <a:ext cx="1019982" cy="101998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D8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5480374"/>
            <a:ext cx="4943594" cy="4548987"/>
            <a:chOff x="0" y="0"/>
            <a:chExt cx="1302017" cy="119808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02017" cy="1198087"/>
            </a:xfrm>
            <a:custGeom>
              <a:avLst/>
              <a:gdLst/>
              <a:ahLst/>
              <a:cxnLst/>
              <a:rect l="l" t="t" r="r" b="b"/>
              <a:pathLst>
                <a:path w="1302017" h="1198087">
                  <a:moveTo>
                    <a:pt x="0" y="0"/>
                  </a:moveTo>
                  <a:lnTo>
                    <a:pt x="1302017" y="0"/>
                  </a:lnTo>
                  <a:lnTo>
                    <a:pt x="1302017" y="1198087"/>
                  </a:lnTo>
                  <a:lnTo>
                    <a:pt x="0" y="1198087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38100"/>
              <a:ext cx="1302017" cy="1159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72203" y="5480374"/>
            <a:ext cx="4943594" cy="4548987"/>
            <a:chOff x="0" y="0"/>
            <a:chExt cx="1302017" cy="119808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02017" cy="1198087"/>
            </a:xfrm>
            <a:custGeom>
              <a:avLst/>
              <a:gdLst/>
              <a:ahLst/>
              <a:cxnLst/>
              <a:rect l="l" t="t" r="r" b="b"/>
              <a:pathLst>
                <a:path w="1302017" h="1198087">
                  <a:moveTo>
                    <a:pt x="0" y="0"/>
                  </a:moveTo>
                  <a:lnTo>
                    <a:pt x="1302017" y="0"/>
                  </a:lnTo>
                  <a:lnTo>
                    <a:pt x="1302017" y="1198087"/>
                  </a:lnTo>
                  <a:lnTo>
                    <a:pt x="0" y="1198087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38100"/>
              <a:ext cx="1302017" cy="1159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315706" y="5480374"/>
            <a:ext cx="4943594" cy="4548987"/>
            <a:chOff x="0" y="0"/>
            <a:chExt cx="1302017" cy="119808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02017" cy="1198087"/>
            </a:xfrm>
            <a:custGeom>
              <a:avLst/>
              <a:gdLst/>
              <a:ahLst/>
              <a:cxnLst/>
              <a:rect l="l" t="t" r="r" b="b"/>
              <a:pathLst>
                <a:path w="1302017" h="1198087">
                  <a:moveTo>
                    <a:pt x="0" y="0"/>
                  </a:moveTo>
                  <a:lnTo>
                    <a:pt x="1302017" y="0"/>
                  </a:lnTo>
                  <a:lnTo>
                    <a:pt x="1302017" y="1198087"/>
                  </a:lnTo>
                  <a:lnTo>
                    <a:pt x="0" y="1198087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38100"/>
              <a:ext cx="1302017" cy="1159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4044590" y="4036393"/>
            <a:ext cx="1770363" cy="1878595"/>
          </a:xfrm>
          <a:custGeom>
            <a:avLst/>
            <a:gdLst/>
            <a:ahLst/>
            <a:cxnLst/>
            <a:rect l="l" t="t" r="r" b="b"/>
            <a:pathLst>
              <a:path w="1770363" h="1878595">
                <a:moveTo>
                  <a:pt x="0" y="0"/>
                </a:moveTo>
                <a:lnTo>
                  <a:pt x="1770363" y="0"/>
                </a:lnTo>
                <a:lnTo>
                  <a:pt x="1770363" y="1878595"/>
                </a:lnTo>
                <a:lnTo>
                  <a:pt x="0" y="187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408" t="-34429" r="-6181" b="-22084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3" name="Freeform 33"/>
          <p:cNvSpPr/>
          <p:nvPr/>
        </p:nvSpPr>
        <p:spPr>
          <a:xfrm rot="5836274">
            <a:off x="11293231" y="7640199"/>
            <a:ext cx="2214914" cy="2532773"/>
          </a:xfrm>
          <a:custGeom>
            <a:avLst/>
            <a:gdLst/>
            <a:ahLst/>
            <a:cxnLst/>
            <a:rect l="l" t="t" r="r" b="b"/>
            <a:pathLst>
              <a:path w="2214914" h="2532773">
                <a:moveTo>
                  <a:pt x="0" y="0"/>
                </a:moveTo>
                <a:lnTo>
                  <a:pt x="2214914" y="0"/>
                </a:lnTo>
                <a:lnTo>
                  <a:pt x="2214914" y="2532773"/>
                </a:lnTo>
                <a:lnTo>
                  <a:pt x="0" y="25327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65" t="-45918" b="-45918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4" name="TextBox 34"/>
          <p:cNvSpPr txBox="1"/>
          <p:nvPr/>
        </p:nvSpPr>
        <p:spPr>
          <a:xfrm>
            <a:off x="2436767" y="589585"/>
            <a:ext cx="13414466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Post-op C/S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35069" y="5702653"/>
            <a:ext cx="4941809" cy="4277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4" lvl="1" indent="-237492" algn="l">
              <a:lnSpc>
                <a:spcPts val="3080"/>
              </a:lnSpc>
              <a:buFont typeface="Arial"/>
              <a:buChar char="•"/>
            </a:pPr>
            <a:r>
              <a:rPr lang="en-US" sz="2200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On O2 cannula</a:t>
            </a:r>
          </a:p>
          <a:p>
            <a:pPr marL="474984" lvl="1" indent="-237492" algn="l">
              <a:lnSpc>
                <a:spcPts val="3080"/>
              </a:lnSpc>
              <a:buFont typeface="Arial"/>
              <a:buChar char="•"/>
            </a:pPr>
            <a:r>
              <a:rPr lang="en-US" sz="2200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Soft diet</a:t>
            </a:r>
          </a:p>
          <a:p>
            <a:pPr marL="474984" lvl="1" indent="-237492" algn="l">
              <a:lnSpc>
                <a:spcPts val="3080"/>
              </a:lnSpc>
              <a:buFont typeface="Arial"/>
              <a:buChar char="•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Add Amlodipine (10) ½ x 1 o pc</a:t>
            </a:r>
          </a:p>
          <a:p>
            <a:pPr marL="474984" lvl="1" indent="-237492" algn="l">
              <a:lnSpc>
                <a:spcPts val="3080"/>
              </a:lnSpc>
              <a:buFont typeface="Arial"/>
              <a:buChar char="•"/>
            </a:pPr>
            <a:r>
              <a:rPr lang="en-US" sz="2200" b="1" u="none" strike="noStrike" spc="-2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Wound: bleeding ozzing</a:t>
            </a:r>
          </a:p>
          <a:p>
            <a:pPr marL="949969" lvl="2" indent="-316656" algn="l">
              <a:lnSpc>
                <a:spcPts val="3080"/>
              </a:lnSpc>
              <a:buFont typeface="Arial"/>
              <a:buChar char="⚬"/>
            </a:pPr>
            <a:r>
              <a:rPr lang="en-US" sz="2200" b="1" u="none" strike="noStrike" spc="-2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dressing wound</a:t>
            </a:r>
          </a:p>
          <a:p>
            <a:pPr marL="474984" lvl="1" indent="-237492" algn="l">
              <a:lnSpc>
                <a:spcPts val="3080"/>
              </a:lnSpc>
              <a:buFont typeface="Arial"/>
              <a:buChar char="•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ส่ง Echo official</a:t>
            </a:r>
          </a:p>
          <a:p>
            <a:pPr marL="949969" lvl="2" indent="-316656" algn="l">
              <a:lnSpc>
                <a:spcPts val="3080"/>
              </a:lnSpc>
              <a:buFont typeface="Arial"/>
              <a:buChar char="⚬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Conclusion</a:t>
            </a:r>
            <a:r>
              <a:rPr lang="en-US" sz="2200" u="none" strike="noStrike" spc="-22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:</a:t>
            </a:r>
            <a:r>
              <a:rPr lang="en-US" sz="2200" b="1" u="sng" strike="noStrike" spc="-22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Hypertensive heart dz.</a:t>
            </a:r>
            <a:r>
              <a:rPr lang="en-US" sz="2200" b="1" u="none" strike="noStrike" spc="-22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 ( LVEF 55% ) </a:t>
            </a:r>
          </a:p>
          <a:p>
            <a:pPr marL="474984" lvl="1" indent="-237492" algn="l">
              <a:lnSpc>
                <a:spcPts val="3080"/>
              </a:lnSpc>
              <a:buFont typeface="Arial"/>
              <a:buChar char="•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ย้ายกลับวอร์ดสามัญ</a:t>
            </a:r>
          </a:p>
          <a:p>
            <a:pPr marL="474984" lvl="1" indent="-237492" algn="l">
              <a:lnSpc>
                <a:spcPts val="3080"/>
              </a:lnSpc>
              <a:buFont typeface="Arial"/>
              <a:buChar char="•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Consult จิตเวช (Amphe used)</a:t>
            </a:r>
          </a:p>
          <a:p>
            <a:pPr algn="l">
              <a:lnSpc>
                <a:spcPts val="3080"/>
              </a:lnSpc>
            </a:pPr>
            <a:endParaRPr lang="en-US" sz="2200" u="none" strike="noStrike" spc="-22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92231" y="3221414"/>
            <a:ext cx="4227485" cy="210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I/O neg 100 ml.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ตื่นดี ไม่หอบ ไอมีเสมหะ+เสียงแหบ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ท้องอืดเล็กน้อย ทานได้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แผลซึม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Off Foley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 lang="en-US" sz="2000" u="none" strike="noStrike" spc="-2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959201" y="3175391"/>
            <a:ext cx="4375989" cy="245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I/O pos 400 ml.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ตื่นดี หายใจไม่อิ่ม ไอมีเสมหะ+ ได้ยินเสียงวี้ดในลำคอ+เสียงแหบเท่าเดิม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Lung wheezing BL+ Inspiratory stridor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V/S, Hct stable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 lang="en-US" sz="2000" u="none" strike="noStrike" spc="-2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606397" y="3175391"/>
            <a:ext cx="4227485" cy="245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I/O neg 1,000 ml.</a:t>
            </a:r>
          </a:p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หายใจเหนื่อยมากขึ้น ได้ยินเสียง Stridor ในลำคอ</a:t>
            </a:r>
          </a:p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O2 sat 100% ( on mask c bag )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R/O Airway hyper responsive ddx tracheal stenosis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 lang="en-US" sz="2000" b="1" spc="-20">
              <a:solidFill>
                <a:srgbClr val="EF813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672203" y="5626453"/>
            <a:ext cx="4783409" cy="3372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4" lvl="1" indent="-248287" algn="l">
              <a:lnSpc>
                <a:spcPts val="3956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On O2 cannula</a:t>
            </a:r>
          </a:p>
          <a:p>
            <a:pPr marL="496574" lvl="1" indent="-248287" algn="l">
              <a:lnSpc>
                <a:spcPts val="3956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Soft diet</a:t>
            </a:r>
          </a:p>
          <a:p>
            <a:pPr marL="496574" lvl="1" indent="-248287" algn="l">
              <a:lnSpc>
                <a:spcPts val="3956"/>
              </a:lnSpc>
              <a:buFont typeface="Arial"/>
              <a:buChar char="•"/>
            </a:pPr>
            <a:r>
              <a:rPr lang="en-US" sz="2300" b="1" u="none" strike="noStrike" spc="-23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Ventolin NB q 6 hr</a:t>
            </a:r>
          </a:p>
          <a:p>
            <a:pPr marL="474984" lvl="1" indent="-237492" algn="l">
              <a:lnSpc>
                <a:spcPts val="3784"/>
              </a:lnSpc>
              <a:buFont typeface="Arial"/>
              <a:buChar char="•"/>
            </a:pPr>
            <a:r>
              <a:rPr lang="en-US" sz="2200" b="1" u="none" strike="noStrike" spc="-2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Wound:bleeding ozzing มากขึ้น</a:t>
            </a:r>
          </a:p>
          <a:p>
            <a:pPr marL="949969" lvl="2" indent="-316656" algn="l">
              <a:lnSpc>
                <a:spcPts val="3784"/>
              </a:lnSpc>
              <a:buFont typeface="Arial"/>
              <a:buChar char="⚬"/>
            </a:pPr>
            <a:r>
              <a:rPr lang="en-US" sz="2200" b="1" u="none" strike="noStrike" spc="-2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stitch  off&gt;&gt;</a:t>
            </a:r>
            <a:r>
              <a:rPr lang="en-US" sz="2200" b="1" u="none" strike="noStrike" spc="-22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&gt;</a:t>
            </a:r>
            <a:r>
              <a:rPr lang="en-US" sz="2200" b="1" u="none" strike="noStrike" spc="-22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wound dehiscence c hematoma</a:t>
            </a:r>
          </a:p>
          <a:p>
            <a:pPr marL="993148" lvl="2" indent="-331049" algn="l">
              <a:lnSpc>
                <a:spcPts val="3956"/>
              </a:lnSpc>
              <a:buFont typeface="Arial"/>
              <a:buChar char="⚬"/>
            </a:pPr>
            <a:r>
              <a:rPr lang="en-US" sz="2300" b="1" u="none" strike="noStrike" spc="-23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Dressing wound BID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315706" y="5616928"/>
            <a:ext cx="4396742" cy="248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4" lvl="1" indent="-248287" algn="l">
              <a:lnSpc>
                <a:spcPts val="4025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23.00 On HHHFNC</a:t>
            </a:r>
          </a:p>
          <a:p>
            <a:pPr marL="496574" lvl="1" indent="-248287" algn="l">
              <a:lnSpc>
                <a:spcPts val="4025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Dexa 4 mg iv q 6 hr</a:t>
            </a:r>
          </a:p>
          <a:p>
            <a:pPr marL="496574" lvl="1" indent="-248287" algn="l">
              <a:lnSpc>
                <a:spcPts val="4025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Ventolin NB q 6 hr</a:t>
            </a:r>
          </a:p>
          <a:p>
            <a:pPr marL="496574" lvl="1" indent="-248287" algn="l">
              <a:lnSpc>
                <a:spcPts val="4025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Berodual NB q 6 hr</a:t>
            </a:r>
          </a:p>
          <a:p>
            <a:pPr algn="l">
              <a:lnSpc>
                <a:spcPts val="4025"/>
              </a:lnSpc>
            </a:pPr>
            <a:endParaRPr lang="en-US" sz="2300" spc="-23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949147" y="-1614399"/>
            <a:ext cx="13308237" cy="13940969"/>
            <a:chOff x="0" y="0"/>
            <a:chExt cx="660400" cy="691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691798"/>
            </a:xfrm>
            <a:custGeom>
              <a:avLst/>
              <a:gdLst/>
              <a:ahLst/>
              <a:cxnLst/>
              <a:rect l="l" t="t" r="r" b="b"/>
              <a:pathLst>
                <a:path w="660400" h="691798">
                  <a:moveTo>
                    <a:pt x="220252" y="672729"/>
                  </a:moveTo>
                  <a:cubicBezTo>
                    <a:pt x="254109" y="684243"/>
                    <a:pt x="292600" y="691798"/>
                    <a:pt x="330378" y="691798"/>
                  </a:cubicBezTo>
                  <a:cubicBezTo>
                    <a:pt x="368157" y="691798"/>
                    <a:pt x="404509" y="685321"/>
                    <a:pt x="438009" y="673807"/>
                  </a:cubicBezTo>
                  <a:cubicBezTo>
                    <a:pt x="438723" y="673448"/>
                    <a:pt x="439435" y="673448"/>
                    <a:pt x="440148" y="673089"/>
                  </a:cubicBezTo>
                  <a:cubicBezTo>
                    <a:pt x="565955" y="627033"/>
                    <a:pt x="658618" y="505419"/>
                    <a:pt x="660400" y="36598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65712"/>
                  </a:lnTo>
                  <a:cubicBezTo>
                    <a:pt x="1782" y="506138"/>
                    <a:pt x="93019" y="627753"/>
                    <a:pt x="220252" y="672729"/>
                  </a:cubicBezTo>
                  <a:close/>
                </a:path>
              </a:pathLst>
            </a:custGeom>
            <a:solidFill>
              <a:srgbClr val="E7F1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60400" cy="564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30511" y="5632080"/>
            <a:ext cx="668620" cy="6686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30511" y="4162691"/>
            <a:ext cx="668620" cy="6686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730511" y="7358645"/>
            <a:ext cx="668620" cy="66862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888739" y="4299085"/>
            <a:ext cx="352164" cy="395832"/>
          </a:xfrm>
          <a:custGeom>
            <a:avLst/>
            <a:gdLst/>
            <a:ahLst/>
            <a:cxnLst/>
            <a:rect l="l" t="t" r="r" b="b"/>
            <a:pathLst>
              <a:path w="352164" h="395832">
                <a:moveTo>
                  <a:pt x="0" y="0"/>
                </a:moveTo>
                <a:lnTo>
                  <a:pt x="352164" y="0"/>
                </a:lnTo>
                <a:lnTo>
                  <a:pt x="352164" y="395832"/>
                </a:lnTo>
                <a:lnTo>
                  <a:pt x="0" y="3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888739" y="5768474"/>
            <a:ext cx="352164" cy="395832"/>
          </a:xfrm>
          <a:custGeom>
            <a:avLst/>
            <a:gdLst/>
            <a:ahLst/>
            <a:cxnLst/>
            <a:rect l="l" t="t" r="r" b="b"/>
            <a:pathLst>
              <a:path w="352164" h="395832">
                <a:moveTo>
                  <a:pt x="0" y="0"/>
                </a:moveTo>
                <a:lnTo>
                  <a:pt x="352164" y="0"/>
                </a:lnTo>
                <a:lnTo>
                  <a:pt x="352164" y="395833"/>
                </a:lnTo>
                <a:lnTo>
                  <a:pt x="0" y="395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888739" y="7495039"/>
            <a:ext cx="352164" cy="395832"/>
          </a:xfrm>
          <a:custGeom>
            <a:avLst/>
            <a:gdLst/>
            <a:ahLst/>
            <a:cxnLst/>
            <a:rect l="l" t="t" r="r" b="b"/>
            <a:pathLst>
              <a:path w="352164" h="395832">
                <a:moveTo>
                  <a:pt x="0" y="0"/>
                </a:moveTo>
                <a:lnTo>
                  <a:pt x="352164" y="0"/>
                </a:lnTo>
                <a:lnTo>
                  <a:pt x="352164" y="395832"/>
                </a:lnTo>
                <a:lnTo>
                  <a:pt x="0" y="39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728001" y="2327294"/>
            <a:ext cx="2453321" cy="6057583"/>
          </a:xfrm>
          <a:custGeom>
            <a:avLst/>
            <a:gdLst/>
            <a:ahLst/>
            <a:cxnLst/>
            <a:rect l="l" t="t" r="r" b="b"/>
            <a:pathLst>
              <a:path w="2453321" h="6057583">
                <a:moveTo>
                  <a:pt x="2453321" y="0"/>
                </a:moveTo>
                <a:lnTo>
                  <a:pt x="0" y="0"/>
                </a:lnTo>
                <a:lnTo>
                  <a:pt x="0" y="6057582"/>
                </a:lnTo>
                <a:lnTo>
                  <a:pt x="2453321" y="6057582"/>
                </a:lnTo>
                <a:lnTo>
                  <a:pt x="245332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752491" y="4076966"/>
            <a:ext cx="8506809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r>
              <a:rPr lang="en-US" sz="4200" spc="-42" dirty="0" err="1">
                <a:solidFill>
                  <a:srgbClr val="294069"/>
                </a:solidFill>
                <a:latin typeface="Garet"/>
                <a:ea typeface="Garet"/>
                <a:cs typeface="Cordia New" panose="020B0304020202020204" pitchFamily="34" charset="-34"/>
                <a:sym typeface="Garet"/>
              </a:rPr>
              <a:t>อายุ</a:t>
            </a:r>
            <a:r>
              <a:rPr lang="en-US" sz="4200" spc="-42" dirty="0">
                <a:solidFill>
                  <a:srgbClr val="294069"/>
                </a:solidFill>
                <a:latin typeface="Garet"/>
                <a:ea typeface="Garet"/>
                <a:cs typeface="Cordia New" panose="020B0304020202020204" pitchFamily="34" charset="-34"/>
                <a:sym typeface="Garet"/>
              </a:rPr>
              <a:t> 22 </a:t>
            </a:r>
            <a:r>
              <a:rPr lang="en-US" sz="4200" spc="-42" dirty="0" err="1">
                <a:solidFill>
                  <a:srgbClr val="294069"/>
                </a:solidFill>
                <a:latin typeface="Garet"/>
                <a:ea typeface="Garet"/>
                <a:cs typeface="Cordia New" panose="020B0304020202020204" pitchFamily="34" charset="-34"/>
                <a:sym typeface="Garet"/>
              </a:rPr>
              <a:t>ปี</a:t>
            </a:r>
            <a:endParaRPr lang="en-US" sz="4200" spc="-42" dirty="0">
              <a:solidFill>
                <a:srgbClr val="294069"/>
              </a:solidFill>
              <a:latin typeface="Garet"/>
              <a:ea typeface="Garet"/>
              <a:cs typeface="Cordia New" panose="020B0304020202020204" pitchFamily="34" charset="-34"/>
              <a:sym typeface="Gare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752491" y="5597756"/>
            <a:ext cx="8506809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80"/>
              </a:lnSpc>
              <a:spcBef>
                <a:spcPct val="0"/>
              </a:spcBef>
            </a:pPr>
            <a:r>
              <a:rPr lang="en-US" sz="3700" spc="-3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Admit  LR วันที่ 24 เม.ย. 2568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52491" y="7272920"/>
            <a:ext cx="8506809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r>
              <a:rPr lang="en-US" sz="4200" u="none" strike="noStrike" spc="-42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สิทธิ์การรักษา บัตรทอง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30511" y="2035741"/>
            <a:ext cx="9528789" cy="119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30"/>
              </a:lnSpc>
              <a:spcBef>
                <a:spcPct val="0"/>
              </a:spcBef>
            </a:pPr>
            <a:r>
              <a:rPr lang="en-US" sz="8300" spc="41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PATIENT IDENTIFICATION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576046"/>
            <a:chOff x="0" y="0"/>
            <a:chExt cx="4816593" cy="1468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468588"/>
            </a:xfrm>
            <a:custGeom>
              <a:avLst/>
              <a:gdLst/>
              <a:ahLst/>
              <a:cxnLst/>
              <a:rect l="l" t="t" r="r" b="b"/>
              <a:pathLst>
                <a:path w="4816592" h="1468588">
                  <a:moveTo>
                    <a:pt x="0" y="0"/>
                  </a:moveTo>
                  <a:lnTo>
                    <a:pt x="4816592" y="0"/>
                  </a:lnTo>
                  <a:lnTo>
                    <a:pt x="4816592" y="1468588"/>
                  </a:lnTo>
                  <a:lnTo>
                    <a:pt x="0" y="1468588"/>
                  </a:lnTo>
                  <a:close/>
                </a:path>
              </a:pathLst>
            </a:custGeom>
            <a:solidFill>
              <a:srgbClr val="E7F1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468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92412"/>
            <a:ext cx="4943594" cy="2983634"/>
            <a:chOff x="0" y="0"/>
            <a:chExt cx="1302017" cy="7858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2017" cy="785813"/>
            </a:xfrm>
            <a:custGeom>
              <a:avLst/>
              <a:gdLst/>
              <a:ahLst/>
              <a:cxnLst/>
              <a:rect l="l" t="t" r="r" b="b"/>
              <a:pathLst>
                <a:path w="1302017" h="785813">
                  <a:moveTo>
                    <a:pt x="0" y="0"/>
                  </a:moveTo>
                  <a:lnTo>
                    <a:pt x="1302017" y="0"/>
                  </a:lnTo>
                  <a:lnTo>
                    <a:pt x="1302017" y="785813"/>
                  </a:lnTo>
                  <a:lnTo>
                    <a:pt x="0" y="785813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302017" cy="785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72203" y="2592412"/>
            <a:ext cx="4943594" cy="2983634"/>
            <a:chOff x="0" y="0"/>
            <a:chExt cx="1302017" cy="7858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017" cy="785813"/>
            </a:xfrm>
            <a:custGeom>
              <a:avLst/>
              <a:gdLst/>
              <a:ahLst/>
              <a:cxnLst/>
              <a:rect l="l" t="t" r="r" b="b"/>
              <a:pathLst>
                <a:path w="1302017" h="785813">
                  <a:moveTo>
                    <a:pt x="0" y="0"/>
                  </a:moveTo>
                  <a:lnTo>
                    <a:pt x="1302017" y="0"/>
                  </a:lnTo>
                  <a:lnTo>
                    <a:pt x="1302017" y="785813"/>
                  </a:lnTo>
                  <a:lnTo>
                    <a:pt x="0" y="785813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302017" cy="785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15706" y="2592412"/>
            <a:ext cx="4943594" cy="2983634"/>
            <a:chOff x="0" y="0"/>
            <a:chExt cx="1302017" cy="7858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02017" cy="785813"/>
            </a:xfrm>
            <a:custGeom>
              <a:avLst/>
              <a:gdLst/>
              <a:ahLst/>
              <a:cxnLst/>
              <a:rect l="l" t="t" r="r" b="b"/>
              <a:pathLst>
                <a:path w="1302017" h="785813">
                  <a:moveTo>
                    <a:pt x="0" y="0"/>
                  </a:moveTo>
                  <a:lnTo>
                    <a:pt x="1302017" y="0"/>
                  </a:lnTo>
                  <a:lnTo>
                    <a:pt x="1302017" y="785813"/>
                  </a:lnTo>
                  <a:lnTo>
                    <a:pt x="0" y="785813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302017" cy="785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90506" y="2082421"/>
            <a:ext cx="1019982" cy="101998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D9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634009" y="2082421"/>
            <a:ext cx="1019982" cy="101998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80"/>
                </a:lnSpc>
                <a:spcBef>
                  <a:spcPct val="0"/>
                </a:spcBef>
              </a:pPr>
              <a:r>
                <a:rPr lang="en-US" sz="3800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D10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277512" y="2082421"/>
            <a:ext cx="1019982" cy="101998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80"/>
                </a:lnSpc>
                <a:spcBef>
                  <a:spcPct val="0"/>
                </a:spcBef>
              </a:pPr>
              <a:r>
                <a:rPr lang="en-US" sz="3800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D11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5576046"/>
            <a:ext cx="4943594" cy="4453314"/>
            <a:chOff x="0" y="0"/>
            <a:chExt cx="1302017" cy="117288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02017" cy="1172889"/>
            </a:xfrm>
            <a:custGeom>
              <a:avLst/>
              <a:gdLst/>
              <a:ahLst/>
              <a:cxnLst/>
              <a:rect l="l" t="t" r="r" b="b"/>
              <a:pathLst>
                <a:path w="1302017" h="1172889">
                  <a:moveTo>
                    <a:pt x="0" y="0"/>
                  </a:moveTo>
                  <a:lnTo>
                    <a:pt x="1302017" y="0"/>
                  </a:lnTo>
                  <a:lnTo>
                    <a:pt x="1302017" y="1172889"/>
                  </a:lnTo>
                  <a:lnTo>
                    <a:pt x="0" y="1172889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38100"/>
              <a:ext cx="1302017" cy="1134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72203" y="5576046"/>
            <a:ext cx="4943594" cy="4453314"/>
            <a:chOff x="0" y="0"/>
            <a:chExt cx="1302017" cy="117288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02017" cy="1172889"/>
            </a:xfrm>
            <a:custGeom>
              <a:avLst/>
              <a:gdLst/>
              <a:ahLst/>
              <a:cxnLst/>
              <a:rect l="l" t="t" r="r" b="b"/>
              <a:pathLst>
                <a:path w="1302017" h="1172889">
                  <a:moveTo>
                    <a:pt x="0" y="0"/>
                  </a:moveTo>
                  <a:lnTo>
                    <a:pt x="1302017" y="0"/>
                  </a:lnTo>
                  <a:lnTo>
                    <a:pt x="1302017" y="1172889"/>
                  </a:lnTo>
                  <a:lnTo>
                    <a:pt x="0" y="1172889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38100"/>
              <a:ext cx="1302017" cy="1134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315706" y="5576046"/>
            <a:ext cx="4943594" cy="4453314"/>
            <a:chOff x="0" y="0"/>
            <a:chExt cx="1302017" cy="117288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02017" cy="1172889"/>
            </a:xfrm>
            <a:custGeom>
              <a:avLst/>
              <a:gdLst/>
              <a:ahLst/>
              <a:cxnLst/>
              <a:rect l="l" t="t" r="r" b="b"/>
              <a:pathLst>
                <a:path w="1302017" h="1172889">
                  <a:moveTo>
                    <a:pt x="0" y="0"/>
                  </a:moveTo>
                  <a:lnTo>
                    <a:pt x="1302017" y="0"/>
                  </a:lnTo>
                  <a:lnTo>
                    <a:pt x="1302017" y="1172889"/>
                  </a:lnTo>
                  <a:lnTo>
                    <a:pt x="0" y="1172889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38100"/>
              <a:ext cx="1302017" cy="1134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3239459" y="5143500"/>
            <a:ext cx="3096088" cy="3011909"/>
          </a:xfrm>
          <a:custGeom>
            <a:avLst/>
            <a:gdLst/>
            <a:ahLst/>
            <a:cxnLst/>
            <a:rect l="l" t="t" r="r" b="b"/>
            <a:pathLst>
              <a:path w="3096088" h="3011909">
                <a:moveTo>
                  <a:pt x="0" y="0"/>
                </a:moveTo>
                <a:lnTo>
                  <a:pt x="3096088" y="0"/>
                </a:lnTo>
                <a:lnTo>
                  <a:pt x="3096088" y="3011909"/>
                </a:lnTo>
                <a:lnTo>
                  <a:pt x="0" y="30119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89" t="-171139" r="-124274" b="-53915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3" name="TextBox 33"/>
          <p:cNvSpPr txBox="1"/>
          <p:nvPr/>
        </p:nvSpPr>
        <p:spPr>
          <a:xfrm>
            <a:off x="2436767" y="589585"/>
            <a:ext cx="13414466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Post-op C/S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4116" y="5471271"/>
            <a:ext cx="4948178" cy="465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4"/>
              </a:lnSpc>
            </a:pPr>
            <a:endParaRPr/>
          </a:p>
          <a:p>
            <a:pPr marL="474984" lvl="1" indent="-237492" algn="l">
              <a:lnSpc>
                <a:spcPts val="3696"/>
              </a:lnSpc>
              <a:buFont typeface="Arial"/>
              <a:buChar char="•"/>
            </a:pPr>
            <a:r>
              <a:rPr lang="en-US" sz="2200" b="1" spc="-2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On cannula ( Pt ปฏิเสธ HHHFNC )</a:t>
            </a:r>
          </a:p>
          <a:p>
            <a:pPr marL="474984" lvl="1" indent="-237492" algn="l">
              <a:lnSpc>
                <a:spcPts val="3696"/>
              </a:lnSpc>
              <a:buFont typeface="Arial"/>
              <a:buChar char="•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Dexa 4 mg iv q 6 hr</a:t>
            </a:r>
          </a:p>
          <a:p>
            <a:pPr marL="474984" lvl="1" indent="-237492" algn="l">
              <a:lnSpc>
                <a:spcPts val="3696"/>
              </a:lnSpc>
              <a:buFont typeface="Arial"/>
              <a:buChar char="•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Ventolin NB q 6 hr</a:t>
            </a:r>
          </a:p>
          <a:p>
            <a:pPr marL="474984" lvl="1" indent="-237492" algn="l">
              <a:lnSpc>
                <a:spcPts val="3696"/>
              </a:lnSpc>
              <a:buFont typeface="Arial"/>
              <a:buChar char="•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Berodual NB q 6 hr</a:t>
            </a:r>
          </a:p>
          <a:p>
            <a:pPr marL="474984" lvl="1" indent="-237492" algn="l">
              <a:lnSpc>
                <a:spcPts val="3696"/>
              </a:lnSpc>
              <a:buFont typeface="Arial"/>
              <a:buChar char="•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Consult Med</a:t>
            </a:r>
          </a:p>
          <a:p>
            <a:pPr marL="949969" lvl="2" indent="-316656" algn="l">
              <a:lnSpc>
                <a:spcPts val="3696"/>
              </a:lnSpc>
              <a:buFont typeface="Arial"/>
              <a:buChar char="⚬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Lasix 40 mg iv</a:t>
            </a:r>
          </a:p>
          <a:p>
            <a:pPr marL="949969" lvl="2" indent="-316656" algn="l">
              <a:lnSpc>
                <a:spcPts val="3696"/>
              </a:lnSpc>
              <a:buFont typeface="Arial"/>
              <a:buChar char="⚬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Retain foey</a:t>
            </a:r>
          </a:p>
          <a:p>
            <a:pPr marL="949969" lvl="2" indent="-316656" algn="l">
              <a:lnSpc>
                <a:spcPts val="3696"/>
              </a:lnSpc>
              <a:buFont typeface="Arial"/>
              <a:buChar char="⚬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Restrict fluid &lt;800 ml/d</a:t>
            </a:r>
          </a:p>
          <a:p>
            <a:pPr algn="l">
              <a:lnSpc>
                <a:spcPts val="3696"/>
              </a:lnSpc>
            </a:pPr>
            <a:endParaRPr lang="en-US" sz="2200" u="none" strike="noStrike" spc="-22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030258" y="3269250"/>
            <a:ext cx="4227485" cy="210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I/O neg 700 ml.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หายใจเหนื่อย ไอมีเสมหะในลำคอ รู้สึกขับเสมหะออกไม่ได้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Lung : Expiratory wheezing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+ Inspiratory stridor</a:t>
            </a:r>
            <a:r>
              <a:rPr lang="en-US" sz="2000" u="none" strike="noStrike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RR 24 bpm Pt ปฏิเสธ ETT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673072" y="3269250"/>
            <a:ext cx="4754062" cy="210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I/O neg 200 ml.</a:t>
            </a:r>
          </a:p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หายใจเหนื่อยลดลง ไม่หอบ ไม่ไอ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Lung : expiratory wheezing BL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CXR : decrease pulmonary congestion with cardiomegaly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 lang="en-US" sz="2000" b="1" u="none" strike="noStrike" spc="-20">
              <a:solidFill>
                <a:srgbClr val="EF813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672203" y="5856119"/>
            <a:ext cx="4396742" cy="2940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4" lvl="1" indent="-248287" algn="l">
              <a:lnSpc>
                <a:spcPts val="3910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On HHHFNC</a:t>
            </a:r>
          </a:p>
          <a:p>
            <a:pPr marL="496574" lvl="1" indent="-248287" algn="l">
              <a:lnSpc>
                <a:spcPts val="3910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Dexa 4 mg iv q 6 hr</a:t>
            </a:r>
          </a:p>
          <a:p>
            <a:pPr marL="496574" lvl="1" indent="-248287" algn="l">
              <a:lnSpc>
                <a:spcPts val="3910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Berodual NB q 4 hr</a:t>
            </a:r>
          </a:p>
          <a:p>
            <a:pPr marL="496574" lvl="1" indent="-248287" algn="l">
              <a:lnSpc>
                <a:spcPts val="3910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Lasix 40 mg iv</a:t>
            </a:r>
          </a:p>
          <a:p>
            <a:pPr marL="496574" lvl="1" indent="-248287" algn="l">
              <a:lnSpc>
                <a:spcPts val="3910"/>
              </a:lnSpc>
              <a:buFont typeface="Arial"/>
              <a:buChar char="•"/>
            </a:pPr>
            <a:r>
              <a:rPr lang="en-US" sz="2300" b="1" spc="-23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Renotify MED</a:t>
            </a:r>
          </a:p>
          <a:p>
            <a:pPr marL="993148" lvl="2" indent="-331049" algn="l">
              <a:lnSpc>
                <a:spcPts val="3910"/>
              </a:lnSpc>
              <a:buFont typeface="Arial"/>
              <a:buChar char="⚬"/>
            </a:pPr>
            <a:r>
              <a:rPr lang="en-US" sz="2300" b="1" spc="-23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รับย้าย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311122" y="8250659"/>
            <a:ext cx="4396742" cy="2441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4" lvl="1" indent="-248287" algn="l">
              <a:lnSpc>
                <a:spcPts val="3933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On HHHFNC</a:t>
            </a:r>
          </a:p>
          <a:p>
            <a:pPr marL="496574" lvl="1" indent="-248287" algn="l">
              <a:lnSpc>
                <a:spcPts val="3933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Berodual NB q 6 hr</a:t>
            </a:r>
          </a:p>
          <a:p>
            <a:pPr marL="496574" lvl="1" indent="-248287" algn="l">
              <a:lnSpc>
                <a:spcPts val="3933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Lasix 40 mg iv</a:t>
            </a:r>
          </a:p>
          <a:p>
            <a:pPr algn="l">
              <a:lnSpc>
                <a:spcPts val="3933"/>
              </a:lnSpc>
            </a:pPr>
            <a:endParaRPr lang="en-US" sz="2300" spc="-23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933"/>
              </a:lnSpc>
            </a:pPr>
            <a:endParaRPr lang="en-US" sz="2300" spc="-23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396968" y="3269250"/>
            <a:ext cx="4575326" cy="280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I/O neg 600 ml.</a:t>
            </a:r>
          </a:p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ยังมีเสียงเเหบ เหนื่อยน้อยลง  ทานได้</a:t>
            </a:r>
          </a:p>
          <a:p>
            <a:pPr algn="l">
              <a:lnSpc>
                <a:spcPts val="2800"/>
              </a:lnSpc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O2 sat 100% ( on cannula )</a:t>
            </a:r>
          </a:p>
          <a:p>
            <a:pPr algn="l">
              <a:lnSpc>
                <a:spcPts val="2800"/>
              </a:lnSpc>
            </a:pPr>
            <a:r>
              <a:rPr lang="en-US" sz="2000" b="1" spc="-20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Lung  : Inspiratory wheezing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-2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Lab : CBC E’lyte TFT&gt;&gt;WNL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 lang="en-US" sz="2000" spc="-2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 lang="en-US" sz="2000" spc="-2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 lang="en-US" sz="2000" spc="-2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478040"/>
            <a:chOff x="0" y="0"/>
            <a:chExt cx="4816593" cy="14427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442776"/>
            </a:xfrm>
            <a:custGeom>
              <a:avLst/>
              <a:gdLst/>
              <a:ahLst/>
              <a:cxnLst/>
              <a:rect l="l" t="t" r="r" b="b"/>
              <a:pathLst>
                <a:path w="4816592" h="1442776">
                  <a:moveTo>
                    <a:pt x="0" y="0"/>
                  </a:moveTo>
                  <a:lnTo>
                    <a:pt x="4816592" y="0"/>
                  </a:lnTo>
                  <a:lnTo>
                    <a:pt x="4816592" y="1442776"/>
                  </a:lnTo>
                  <a:lnTo>
                    <a:pt x="0" y="1442776"/>
                  </a:lnTo>
                  <a:close/>
                </a:path>
              </a:pathLst>
            </a:custGeom>
            <a:solidFill>
              <a:srgbClr val="E7F1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442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92412"/>
            <a:ext cx="4943594" cy="2885628"/>
            <a:chOff x="0" y="0"/>
            <a:chExt cx="1302017" cy="7600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2017" cy="760001"/>
            </a:xfrm>
            <a:custGeom>
              <a:avLst/>
              <a:gdLst/>
              <a:ahLst/>
              <a:cxnLst/>
              <a:rect l="l" t="t" r="r" b="b"/>
              <a:pathLst>
                <a:path w="1302017" h="760001">
                  <a:moveTo>
                    <a:pt x="0" y="0"/>
                  </a:moveTo>
                  <a:lnTo>
                    <a:pt x="1302017" y="0"/>
                  </a:lnTo>
                  <a:lnTo>
                    <a:pt x="1302017" y="760001"/>
                  </a:lnTo>
                  <a:lnTo>
                    <a:pt x="0" y="760001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302017" cy="760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72203" y="2592412"/>
            <a:ext cx="4943594" cy="2885628"/>
            <a:chOff x="0" y="0"/>
            <a:chExt cx="1302017" cy="760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017" cy="760001"/>
            </a:xfrm>
            <a:custGeom>
              <a:avLst/>
              <a:gdLst/>
              <a:ahLst/>
              <a:cxnLst/>
              <a:rect l="l" t="t" r="r" b="b"/>
              <a:pathLst>
                <a:path w="1302017" h="760001">
                  <a:moveTo>
                    <a:pt x="0" y="0"/>
                  </a:moveTo>
                  <a:lnTo>
                    <a:pt x="1302017" y="0"/>
                  </a:lnTo>
                  <a:lnTo>
                    <a:pt x="1302017" y="760001"/>
                  </a:lnTo>
                  <a:lnTo>
                    <a:pt x="0" y="760001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302017" cy="760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15706" y="2592412"/>
            <a:ext cx="4943594" cy="2885628"/>
            <a:chOff x="0" y="0"/>
            <a:chExt cx="1302017" cy="7600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02017" cy="760001"/>
            </a:xfrm>
            <a:custGeom>
              <a:avLst/>
              <a:gdLst/>
              <a:ahLst/>
              <a:cxnLst/>
              <a:rect l="l" t="t" r="r" b="b"/>
              <a:pathLst>
                <a:path w="1302017" h="760001">
                  <a:moveTo>
                    <a:pt x="0" y="0"/>
                  </a:moveTo>
                  <a:lnTo>
                    <a:pt x="1302017" y="0"/>
                  </a:lnTo>
                  <a:lnTo>
                    <a:pt x="1302017" y="760001"/>
                  </a:lnTo>
                  <a:lnTo>
                    <a:pt x="0" y="760001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302017" cy="760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90506" y="2082421"/>
            <a:ext cx="1019982" cy="101998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80"/>
                </a:lnSpc>
                <a:spcBef>
                  <a:spcPct val="0"/>
                </a:spcBef>
              </a:pPr>
              <a:r>
                <a:rPr lang="en-US" sz="3800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D12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166142" y="2082421"/>
            <a:ext cx="1960300" cy="1019982"/>
            <a:chOff x="0" y="0"/>
            <a:chExt cx="1562117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62117" cy="812800"/>
            </a:xfrm>
            <a:custGeom>
              <a:avLst/>
              <a:gdLst/>
              <a:ahLst/>
              <a:cxnLst/>
              <a:rect l="l" t="t" r="r" b="b"/>
              <a:pathLst>
                <a:path w="1562117" h="812800">
                  <a:moveTo>
                    <a:pt x="781058" y="0"/>
                  </a:moveTo>
                  <a:cubicBezTo>
                    <a:pt x="349692" y="0"/>
                    <a:pt x="0" y="181951"/>
                    <a:pt x="0" y="406400"/>
                  </a:cubicBezTo>
                  <a:cubicBezTo>
                    <a:pt x="0" y="630849"/>
                    <a:pt x="349692" y="812800"/>
                    <a:pt x="781058" y="812800"/>
                  </a:cubicBezTo>
                  <a:cubicBezTo>
                    <a:pt x="1212425" y="812800"/>
                    <a:pt x="1562117" y="630849"/>
                    <a:pt x="1562117" y="406400"/>
                  </a:cubicBezTo>
                  <a:cubicBezTo>
                    <a:pt x="1562117" y="181951"/>
                    <a:pt x="1212425" y="0"/>
                    <a:pt x="781058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46448" y="104775"/>
              <a:ext cx="126922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80"/>
                </a:lnSpc>
                <a:spcBef>
                  <a:spcPct val="0"/>
                </a:spcBef>
              </a:pPr>
              <a:r>
                <a:rPr lang="en-US" sz="3800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D13-15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277512" y="2082421"/>
            <a:ext cx="1019982" cy="101998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80"/>
                </a:lnSpc>
                <a:spcBef>
                  <a:spcPct val="0"/>
                </a:spcBef>
              </a:pPr>
              <a:r>
                <a:rPr lang="en-US" sz="3800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D16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5478040"/>
            <a:ext cx="4943594" cy="4551320"/>
            <a:chOff x="0" y="0"/>
            <a:chExt cx="1302017" cy="119870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02017" cy="1198702"/>
            </a:xfrm>
            <a:custGeom>
              <a:avLst/>
              <a:gdLst/>
              <a:ahLst/>
              <a:cxnLst/>
              <a:rect l="l" t="t" r="r" b="b"/>
              <a:pathLst>
                <a:path w="1302017" h="1198702">
                  <a:moveTo>
                    <a:pt x="0" y="0"/>
                  </a:moveTo>
                  <a:lnTo>
                    <a:pt x="1302017" y="0"/>
                  </a:lnTo>
                  <a:lnTo>
                    <a:pt x="1302017" y="1198702"/>
                  </a:lnTo>
                  <a:lnTo>
                    <a:pt x="0" y="1198702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38100"/>
              <a:ext cx="1302017" cy="1160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72203" y="5478040"/>
            <a:ext cx="4943594" cy="4551320"/>
            <a:chOff x="0" y="0"/>
            <a:chExt cx="1302017" cy="119870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02017" cy="1198702"/>
            </a:xfrm>
            <a:custGeom>
              <a:avLst/>
              <a:gdLst/>
              <a:ahLst/>
              <a:cxnLst/>
              <a:rect l="l" t="t" r="r" b="b"/>
              <a:pathLst>
                <a:path w="1302017" h="1198702">
                  <a:moveTo>
                    <a:pt x="0" y="0"/>
                  </a:moveTo>
                  <a:lnTo>
                    <a:pt x="1302017" y="0"/>
                  </a:lnTo>
                  <a:lnTo>
                    <a:pt x="1302017" y="1198702"/>
                  </a:lnTo>
                  <a:lnTo>
                    <a:pt x="0" y="1198702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38100"/>
              <a:ext cx="1302017" cy="1160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315706" y="5478040"/>
            <a:ext cx="4943594" cy="4551320"/>
            <a:chOff x="0" y="0"/>
            <a:chExt cx="1302017" cy="119870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02017" cy="1198702"/>
            </a:xfrm>
            <a:custGeom>
              <a:avLst/>
              <a:gdLst/>
              <a:ahLst/>
              <a:cxnLst/>
              <a:rect l="l" t="t" r="r" b="b"/>
              <a:pathLst>
                <a:path w="1302017" h="1198702">
                  <a:moveTo>
                    <a:pt x="0" y="0"/>
                  </a:moveTo>
                  <a:lnTo>
                    <a:pt x="1302017" y="0"/>
                  </a:lnTo>
                  <a:lnTo>
                    <a:pt x="1302017" y="1198702"/>
                  </a:lnTo>
                  <a:lnTo>
                    <a:pt x="0" y="1198702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38100"/>
              <a:ext cx="1302017" cy="1160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028700" y="5418492"/>
            <a:ext cx="4948178" cy="4187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4"/>
              </a:lnSpc>
            </a:pPr>
            <a:endParaRPr/>
          </a:p>
          <a:p>
            <a:pPr marL="474984" lvl="1" indent="-237492" algn="l">
              <a:lnSpc>
                <a:spcPts val="3696"/>
              </a:lnSpc>
              <a:buFont typeface="Arial"/>
              <a:buChar char="•"/>
            </a:pPr>
            <a:r>
              <a:rPr lang="en-US" sz="2200" b="1" spc="-2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On cannula </a:t>
            </a:r>
          </a:p>
          <a:p>
            <a:pPr marL="474984" lvl="1" indent="-237492" algn="l">
              <a:lnSpc>
                <a:spcPts val="3696"/>
              </a:lnSpc>
              <a:buFont typeface="Arial"/>
              <a:buChar char="•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Berodual NB q 6 hr</a:t>
            </a:r>
          </a:p>
          <a:p>
            <a:pPr marL="474984" lvl="1" indent="-237492" algn="l">
              <a:lnSpc>
                <a:spcPts val="3696"/>
              </a:lnSpc>
              <a:buFont typeface="Arial"/>
              <a:buChar char="•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Lasix 40 mg iv</a:t>
            </a:r>
          </a:p>
          <a:p>
            <a:pPr marL="474984" lvl="1" indent="-237492" algn="l">
              <a:lnSpc>
                <a:spcPts val="3696"/>
              </a:lnSpc>
              <a:buFont typeface="Arial"/>
              <a:buChar char="•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Restrict fluid &lt;1000 ml/d</a:t>
            </a:r>
          </a:p>
          <a:p>
            <a:pPr marL="474984" lvl="1" indent="-237492" algn="l">
              <a:lnSpc>
                <a:spcPts val="3696"/>
              </a:lnSpc>
              <a:buFont typeface="Arial"/>
              <a:buChar char="•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Add</a:t>
            </a:r>
          </a:p>
          <a:p>
            <a:pPr marL="949969" lvl="2" indent="-316656" algn="l">
              <a:lnSpc>
                <a:spcPts val="3696"/>
              </a:lnSpc>
              <a:buFont typeface="Arial"/>
              <a:buChar char="⚬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Seretide evo 1 puff bid</a:t>
            </a:r>
          </a:p>
          <a:p>
            <a:pPr marL="949969" lvl="2" indent="-316656" algn="l">
              <a:lnSpc>
                <a:spcPts val="3696"/>
              </a:lnSpc>
              <a:buFont typeface="Arial"/>
              <a:buChar char="⚬"/>
            </a:pPr>
            <a:r>
              <a:rPr lang="en-US" sz="2200" u="none" strike="noStrike" spc="-2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Berodual MDI 2 puff q 4 hr</a:t>
            </a:r>
          </a:p>
          <a:p>
            <a:pPr algn="l">
              <a:lnSpc>
                <a:spcPts val="3696"/>
              </a:lnSpc>
            </a:pPr>
            <a:endParaRPr lang="en-US" sz="2200" u="none" strike="noStrike" spc="-22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389047" y="3464354"/>
            <a:ext cx="4583248" cy="271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spc="-22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I/O neg 650</a:t>
            </a:r>
          </a:p>
          <a:p>
            <a:pPr algn="l">
              <a:lnSpc>
                <a:spcPts val="3080"/>
              </a:lnSpc>
            </a:pPr>
            <a:r>
              <a:rPr lang="en-US" sz="2200" b="1" spc="-22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Lung : Expiratory wheezing BL</a:t>
            </a:r>
          </a:p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b="1" u="none" strike="noStrike" spc="-22">
                <a:solidFill>
                  <a:srgbClr val="EF8130"/>
                </a:solidFill>
                <a:latin typeface="Garet Bold"/>
                <a:ea typeface="Garet Bold"/>
                <a:cs typeface="Garet Bold"/>
                <a:sym typeface="Garet Bold"/>
              </a:rPr>
              <a:t>R/O Asthma ( 1 st Dx )</a:t>
            </a:r>
          </a:p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endParaRPr lang="en-US" sz="2200" b="1" u="none" strike="noStrike" spc="-22">
              <a:solidFill>
                <a:srgbClr val="EF813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endParaRPr lang="en-US" sz="2200" b="1" u="none" strike="noStrike" spc="-22">
              <a:solidFill>
                <a:srgbClr val="EF813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endParaRPr lang="en-US" sz="2200" b="1" u="none" strike="noStrike" spc="-22">
              <a:solidFill>
                <a:srgbClr val="EF813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endParaRPr lang="en-US" sz="2200" b="1" u="none" strike="noStrike" spc="-22">
              <a:solidFill>
                <a:srgbClr val="EF813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4" name="Freeform 34"/>
          <p:cNvSpPr/>
          <p:nvPr/>
        </p:nvSpPr>
        <p:spPr>
          <a:xfrm rot="-565733">
            <a:off x="5575255" y="4671923"/>
            <a:ext cx="1528576" cy="2035635"/>
          </a:xfrm>
          <a:custGeom>
            <a:avLst/>
            <a:gdLst/>
            <a:ahLst/>
            <a:cxnLst/>
            <a:rect l="l" t="t" r="r" b="b"/>
            <a:pathLst>
              <a:path w="1528576" h="2035635">
                <a:moveTo>
                  <a:pt x="0" y="0"/>
                </a:moveTo>
                <a:lnTo>
                  <a:pt x="1528576" y="0"/>
                </a:lnTo>
                <a:lnTo>
                  <a:pt x="1528576" y="2035635"/>
                </a:lnTo>
                <a:lnTo>
                  <a:pt x="0" y="2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7887070" y="5605549"/>
            <a:ext cx="2513859" cy="2718794"/>
          </a:xfrm>
          <a:custGeom>
            <a:avLst/>
            <a:gdLst/>
            <a:ahLst/>
            <a:cxnLst/>
            <a:rect l="l" t="t" r="r" b="b"/>
            <a:pathLst>
              <a:path w="2513859" h="2718794">
                <a:moveTo>
                  <a:pt x="0" y="0"/>
                </a:moveTo>
                <a:lnTo>
                  <a:pt x="2513860" y="0"/>
                </a:lnTo>
                <a:lnTo>
                  <a:pt x="2513860" y="2718794"/>
                </a:lnTo>
                <a:lnTo>
                  <a:pt x="0" y="2718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52" t="-25962" r="-6039" b="-8006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6" name="TextBox 36"/>
          <p:cNvSpPr txBox="1"/>
          <p:nvPr/>
        </p:nvSpPr>
        <p:spPr>
          <a:xfrm>
            <a:off x="2436767" y="589585"/>
            <a:ext cx="13414466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Post-op C/S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49308" y="3489960"/>
            <a:ext cx="3602534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-24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ไม่หอบ เสมหะลดลง</a:t>
            </a:r>
          </a:p>
          <a:p>
            <a:pPr algn="l">
              <a:lnSpc>
                <a:spcPts val="3359"/>
              </a:lnSpc>
            </a:pPr>
            <a:r>
              <a:rPr lang="en-US" sz="2400" spc="-24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Lung : clear BL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spc="-24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แผลแดงดี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u="none" strike="noStrike" spc="-24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C/S from wound : NG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400" u="none" strike="noStrike" spc="-24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756604" y="3470910"/>
            <a:ext cx="422748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 spc="-25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Clinical stable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672203" y="8337551"/>
            <a:ext cx="4396742" cy="194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4" lvl="1" indent="-248287" algn="l">
              <a:lnSpc>
                <a:spcPts val="3910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On cannula then RA</a:t>
            </a:r>
          </a:p>
          <a:p>
            <a:pPr marL="496574" lvl="1" indent="-248287" algn="l">
              <a:lnSpc>
                <a:spcPts val="3910"/>
              </a:lnSpc>
              <a:buFont typeface="Arial"/>
              <a:buChar char="•"/>
            </a:pPr>
            <a:r>
              <a:rPr lang="en-US" sz="2300" spc="-2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Med off service</a:t>
            </a:r>
          </a:p>
          <a:p>
            <a:pPr algn="l">
              <a:lnSpc>
                <a:spcPts val="3910"/>
              </a:lnSpc>
            </a:pPr>
            <a:endParaRPr lang="en-US" sz="2300" spc="-23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910"/>
              </a:lnSpc>
            </a:pPr>
            <a:endParaRPr lang="en-US" sz="2300" spc="-23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2587347" y="6046898"/>
            <a:ext cx="4396742" cy="1088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2" lvl="1" indent="-280671" algn="l">
              <a:lnSpc>
                <a:spcPts val="4446"/>
              </a:lnSpc>
              <a:buFont typeface="Arial"/>
              <a:buChar char="•"/>
            </a:pPr>
            <a:r>
              <a:rPr lang="en-US" sz="2600" spc="-26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Set OR for Re-suture wound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826514"/>
            <a:chOff x="0" y="0"/>
            <a:chExt cx="4816593" cy="1271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71181"/>
            </a:xfrm>
            <a:custGeom>
              <a:avLst/>
              <a:gdLst/>
              <a:ahLst/>
              <a:cxnLst/>
              <a:rect l="l" t="t" r="r" b="b"/>
              <a:pathLst>
                <a:path w="4816592" h="1271181">
                  <a:moveTo>
                    <a:pt x="0" y="0"/>
                  </a:moveTo>
                  <a:lnTo>
                    <a:pt x="4816592" y="0"/>
                  </a:lnTo>
                  <a:lnTo>
                    <a:pt x="4816592" y="1271181"/>
                  </a:lnTo>
                  <a:lnTo>
                    <a:pt x="0" y="1271181"/>
                  </a:lnTo>
                  <a:close/>
                </a:path>
              </a:pathLst>
            </a:custGeom>
            <a:solidFill>
              <a:srgbClr val="A1D4E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271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826514"/>
            <a:ext cx="7829550" cy="4431786"/>
            <a:chOff x="0" y="0"/>
            <a:chExt cx="2062104" cy="11672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62104" cy="1167219"/>
            </a:xfrm>
            <a:custGeom>
              <a:avLst/>
              <a:gdLst/>
              <a:ahLst/>
              <a:cxnLst/>
              <a:rect l="l" t="t" r="r" b="b"/>
              <a:pathLst>
                <a:path w="2062104" h="1167219">
                  <a:moveTo>
                    <a:pt x="0" y="0"/>
                  </a:moveTo>
                  <a:lnTo>
                    <a:pt x="2062104" y="0"/>
                  </a:lnTo>
                  <a:lnTo>
                    <a:pt x="2062104" y="1167219"/>
                  </a:lnTo>
                  <a:lnTo>
                    <a:pt x="0" y="11672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62104" cy="1167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29750" y="4826514"/>
            <a:ext cx="7829550" cy="4431786"/>
            <a:chOff x="0" y="0"/>
            <a:chExt cx="2062104" cy="11672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62104" cy="1167219"/>
            </a:xfrm>
            <a:custGeom>
              <a:avLst/>
              <a:gdLst/>
              <a:ahLst/>
              <a:cxnLst/>
              <a:rect l="l" t="t" r="r" b="b"/>
              <a:pathLst>
                <a:path w="2062104" h="1167219">
                  <a:moveTo>
                    <a:pt x="0" y="0"/>
                  </a:moveTo>
                  <a:lnTo>
                    <a:pt x="2062104" y="0"/>
                  </a:lnTo>
                  <a:lnTo>
                    <a:pt x="2062104" y="1167219"/>
                  </a:lnTo>
                  <a:lnTo>
                    <a:pt x="0" y="11672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062104" cy="1167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3601413"/>
            <a:ext cx="7829550" cy="1225101"/>
            <a:chOff x="0" y="0"/>
            <a:chExt cx="2062104" cy="3226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62104" cy="322660"/>
            </a:xfrm>
            <a:custGeom>
              <a:avLst/>
              <a:gdLst/>
              <a:ahLst/>
              <a:cxnLst/>
              <a:rect l="l" t="t" r="r" b="b"/>
              <a:pathLst>
                <a:path w="2062104" h="322660">
                  <a:moveTo>
                    <a:pt x="0" y="0"/>
                  </a:moveTo>
                  <a:lnTo>
                    <a:pt x="2062104" y="0"/>
                  </a:lnTo>
                  <a:lnTo>
                    <a:pt x="206210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06210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29750" y="3601413"/>
            <a:ext cx="7829550" cy="1225101"/>
            <a:chOff x="0" y="0"/>
            <a:chExt cx="2062104" cy="3226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62104" cy="322660"/>
            </a:xfrm>
            <a:custGeom>
              <a:avLst/>
              <a:gdLst/>
              <a:ahLst/>
              <a:cxnLst/>
              <a:rect l="l" t="t" r="r" b="b"/>
              <a:pathLst>
                <a:path w="2062104" h="322660">
                  <a:moveTo>
                    <a:pt x="0" y="0"/>
                  </a:moveTo>
                  <a:lnTo>
                    <a:pt x="2062104" y="0"/>
                  </a:lnTo>
                  <a:lnTo>
                    <a:pt x="206210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206210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701321" y="732829"/>
            <a:ext cx="2557979" cy="2316134"/>
          </a:xfrm>
          <a:custGeom>
            <a:avLst/>
            <a:gdLst/>
            <a:ahLst/>
            <a:cxnLst/>
            <a:rect l="l" t="t" r="r" b="b"/>
            <a:pathLst>
              <a:path w="2557979" h="2316134">
                <a:moveTo>
                  <a:pt x="0" y="0"/>
                </a:moveTo>
                <a:lnTo>
                  <a:pt x="2557979" y="0"/>
                </a:lnTo>
                <a:lnTo>
                  <a:pt x="2557979" y="2316134"/>
                </a:lnTo>
                <a:lnTo>
                  <a:pt x="0" y="2316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1104900"/>
            <a:ext cx="13414466" cy="121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49"/>
              </a:lnSpc>
              <a:spcBef>
                <a:spcPct val="0"/>
              </a:spcBef>
            </a:pPr>
            <a:r>
              <a:rPr lang="en-US" sz="8499" spc="42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Dischage plan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49679" y="3861632"/>
            <a:ext cx="6987592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69"/>
              </a:lnSpc>
              <a:spcBef>
                <a:spcPct val="0"/>
              </a:spcBef>
            </a:pPr>
            <a:r>
              <a:rPr lang="en-US" sz="5699" spc="2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Follow up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50729" y="3861632"/>
            <a:ext cx="6987592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69"/>
              </a:lnSpc>
              <a:spcBef>
                <a:spcPct val="0"/>
              </a:spcBef>
            </a:pPr>
            <a:r>
              <a:rPr lang="en-US" sz="5699" spc="2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Home med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49679" y="5086350"/>
            <a:ext cx="6987592" cy="3773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5046"/>
              </a:lnSpc>
              <a:buFont typeface="Arial"/>
              <a:buChar char="•"/>
            </a:pPr>
            <a:r>
              <a:rPr lang="en-US" sz="2900" b="1" spc="-29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OPD Gyne 2 wk</a:t>
            </a:r>
          </a:p>
          <a:p>
            <a:pPr marL="1252221" lvl="2" indent="-417407" algn="l">
              <a:lnSpc>
                <a:spcPts val="5046"/>
              </a:lnSpc>
              <a:buFont typeface="Arial"/>
              <a:buChar char="⚬"/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ดูแผล+ตรวจหลังคลอด+ดู BP</a:t>
            </a:r>
          </a:p>
          <a:p>
            <a:pPr algn="l">
              <a:lnSpc>
                <a:spcPts val="5046"/>
              </a:lnSpc>
            </a:pPr>
            <a:endParaRPr lang="en-US" sz="2900" spc="-29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626111" lvl="1" indent="-313055" algn="l">
              <a:lnSpc>
                <a:spcPts val="5046"/>
              </a:lnSpc>
              <a:buFont typeface="Arial"/>
              <a:buChar char="•"/>
            </a:pPr>
            <a:r>
              <a:rPr lang="en-US" sz="2900" b="1" spc="-29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OPD Med 1 mo</a:t>
            </a: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marL="1252221" lvl="2" indent="-417407" algn="l">
              <a:lnSpc>
                <a:spcPts val="5046"/>
              </a:lnSpc>
              <a:buFont typeface="Arial"/>
              <a:buChar char="⚬"/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Pulmonary function test+CXR</a:t>
            </a:r>
          </a:p>
          <a:p>
            <a:pPr algn="l">
              <a:lnSpc>
                <a:spcPts val="5046"/>
              </a:lnSpc>
            </a:pPr>
            <a:endParaRPr lang="en-US" sz="2900" spc="-29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850729" y="5095875"/>
            <a:ext cx="6987592" cy="383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2" lvl="1" indent="-280671" algn="l">
              <a:lnSpc>
                <a:spcPts val="4420"/>
              </a:lnSpc>
              <a:buFont typeface="Arial"/>
              <a:buChar char="•"/>
            </a:pPr>
            <a:r>
              <a:rPr lang="en-US" sz="2600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Seretide evo 1 puff bid</a:t>
            </a:r>
          </a:p>
          <a:p>
            <a:pPr marL="561342" lvl="1" indent="-280671" algn="l">
              <a:lnSpc>
                <a:spcPts val="4420"/>
              </a:lnSpc>
              <a:buFont typeface="Arial"/>
              <a:buChar char="•"/>
            </a:pPr>
            <a:r>
              <a:rPr lang="en-US" sz="2600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Berodual MDI 2 puff q 4 hr</a:t>
            </a:r>
          </a:p>
          <a:p>
            <a:pPr marL="561342" lvl="1" indent="-280671" algn="l">
              <a:lnSpc>
                <a:spcPts val="4420"/>
              </a:lnSpc>
              <a:buFont typeface="Arial"/>
              <a:buChar char="•"/>
            </a:pPr>
            <a:r>
              <a:rPr lang="en-US" sz="2600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Amlodipine (10) 1/2x1 o pc</a:t>
            </a:r>
          </a:p>
          <a:p>
            <a:pPr marL="561342" lvl="1" indent="-280671" algn="l">
              <a:lnSpc>
                <a:spcPts val="4420"/>
              </a:lnSpc>
              <a:buFont typeface="Arial"/>
              <a:buChar char="•"/>
            </a:pPr>
            <a:r>
              <a:rPr lang="en-US" sz="2600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Triferdine 1x1 o pc</a:t>
            </a:r>
          </a:p>
          <a:p>
            <a:pPr marL="561342" lvl="1" indent="-280671" algn="l">
              <a:lnSpc>
                <a:spcPts val="4420"/>
              </a:lnSpc>
              <a:buFont typeface="Arial"/>
              <a:buChar char="•"/>
            </a:pPr>
            <a:r>
              <a:rPr lang="en-US" sz="2600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ATB</a:t>
            </a:r>
          </a:p>
          <a:p>
            <a:pPr marL="1122684" lvl="2" indent="-374228" algn="l">
              <a:lnSpc>
                <a:spcPts val="4420"/>
              </a:lnSpc>
              <a:buFont typeface="Arial"/>
              <a:buChar char="⚬"/>
            </a:pPr>
            <a:r>
              <a:rPr lang="en-US" sz="2600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Keflex(250) 1x4 o pc 1 wk</a:t>
            </a:r>
          </a:p>
          <a:p>
            <a:pPr marL="1122684" lvl="2" indent="-374228" algn="l">
              <a:lnSpc>
                <a:spcPts val="4420"/>
              </a:lnSpc>
              <a:buFont typeface="Arial"/>
              <a:buChar char="⚬"/>
            </a:pPr>
            <a:r>
              <a:rPr lang="en-US" sz="2600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Clinda(150) 2x3 o pc 1 wk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1145768" y="-1826984"/>
            <a:ext cx="13308237" cy="13940969"/>
            <a:chOff x="0" y="0"/>
            <a:chExt cx="660400" cy="691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691798"/>
            </a:xfrm>
            <a:custGeom>
              <a:avLst/>
              <a:gdLst/>
              <a:ahLst/>
              <a:cxnLst/>
              <a:rect l="l" t="t" r="r" b="b"/>
              <a:pathLst>
                <a:path w="660400" h="691798">
                  <a:moveTo>
                    <a:pt x="220252" y="672729"/>
                  </a:moveTo>
                  <a:cubicBezTo>
                    <a:pt x="254109" y="684243"/>
                    <a:pt x="292600" y="691798"/>
                    <a:pt x="330378" y="691798"/>
                  </a:cubicBezTo>
                  <a:cubicBezTo>
                    <a:pt x="368157" y="691798"/>
                    <a:pt x="404509" y="685321"/>
                    <a:pt x="438009" y="673807"/>
                  </a:cubicBezTo>
                  <a:cubicBezTo>
                    <a:pt x="438723" y="673448"/>
                    <a:pt x="439435" y="673448"/>
                    <a:pt x="440148" y="673089"/>
                  </a:cubicBezTo>
                  <a:cubicBezTo>
                    <a:pt x="565955" y="627033"/>
                    <a:pt x="658618" y="505419"/>
                    <a:pt x="660400" y="36598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65712"/>
                  </a:lnTo>
                  <a:cubicBezTo>
                    <a:pt x="1782" y="506138"/>
                    <a:pt x="93019" y="627753"/>
                    <a:pt x="220252" y="672729"/>
                  </a:cubicBezTo>
                  <a:close/>
                </a:path>
              </a:pathLst>
            </a:custGeom>
            <a:solidFill>
              <a:srgbClr val="E7F1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60400" cy="564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61580">
            <a:off x="15130897" y="7310063"/>
            <a:ext cx="2362460" cy="2635604"/>
          </a:xfrm>
          <a:custGeom>
            <a:avLst/>
            <a:gdLst/>
            <a:ahLst/>
            <a:cxnLst/>
            <a:rect l="l" t="t" r="r" b="b"/>
            <a:pathLst>
              <a:path w="2362460" h="2635604">
                <a:moveTo>
                  <a:pt x="0" y="0"/>
                </a:moveTo>
                <a:lnTo>
                  <a:pt x="2362460" y="0"/>
                </a:lnTo>
                <a:lnTo>
                  <a:pt x="2362460" y="2635604"/>
                </a:lnTo>
                <a:lnTo>
                  <a:pt x="0" y="2635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6108" y="1087031"/>
            <a:ext cx="11059315" cy="868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1092" lvl="1" indent="-550546" algn="l">
              <a:lnSpc>
                <a:spcPts val="8670"/>
              </a:lnSpc>
              <a:buFont typeface="Arial"/>
              <a:buChar char="•"/>
            </a:pPr>
            <a:r>
              <a:rPr lang="en-US" sz="5100" spc="25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G2P0010 GA  26+4 Wk</a:t>
            </a:r>
          </a:p>
          <a:p>
            <a:pPr marL="1101092" lvl="1" indent="-550546" algn="l">
              <a:lnSpc>
                <a:spcPts val="8670"/>
              </a:lnSpc>
              <a:buFont typeface="Arial"/>
              <a:buChar char="•"/>
            </a:pPr>
            <a:r>
              <a:rPr lang="en-US" sz="5100" spc="25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Preeclampsia with severe feature with pulmonary edema</a:t>
            </a:r>
          </a:p>
          <a:p>
            <a:pPr marL="1101092" lvl="1" indent="-550546" algn="l">
              <a:lnSpc>
                <a:spcPts val="8670"/>
              </a:lnSpc>
              <a:buFont typeface="Arial"/>
              <a:buChar char="•"/>
            </a:pPr>
            <a:r>
              <a:rPr lang="en-US" sz="5100" u="none" strike="noStrike" spc="25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Late ANC</a:t>
            </a:r>
          </a:p>
          <a:p>
            <a:pPr marL="1101092" lvl="1" indent="-550546" algn="l">
              <a:lnSpc>
                <a:spcPts val="8670"/>
              </a:lnSpc>
              <a:buFont typeface="Arial"/>
              <a:buChar char="•"/>
            </a:pPr>
            <a:r>
              <a:rPr lang="en-US" sz="5100" u="none" strike="noStrike" spc="25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Chronic amphetamine used</a:t>
            </a:r>
          </a:p>
          <a:p>
            <a:pPr marL="1101092" lvl="1" indent="-550546" algn="l">
              <a:lnSpc>
                <a:spcPts val="8670"/>
              </a:lnSpc>
              <a:buFont typeface="Arial"/>
              <a:buChar char="•"/>
            </a:pPr>
            <a:r>
              <a:rPr lang="en-US" sz="5100" u="none" strike="noStrike" spc="25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Hx. Anemia</a:t>
            </a:r>
          </a:p>
          <a:p>
            <a:pPr marL="1101092" lvl="1" indent="-550546" algn="l">
              <a:lnSpc>
                <a:spcPts val="8670"/>
              </a:lnSpc>
              <a:buFont typeface="Arial"/>
              <a:buChar char="•"/>
            </a:pPr>
            <a:r>
              <a:rPr lang="en-US" sz="5100" u="none" strike="noStrike" spc="25">
                <a:solidFill>
                  <a:srgbClr val="C14F55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Wound dehiscence c hematoma</a:t>
            </a:r>
          </a:p>
          <a:p>
            <a:pPr marL="1101092" lvl="1" indent="-550546" algn="l">
              <a:lnSpc>
                <a:spcPts val="8670"/>
              </a:lnSpc>
              <a:buFont typeface="Arial"/>
              <a:buChar char="•"/>
            </a:pPr>
            <a:r>
              <a:rPr lang="en-US" sz="5100" u="none" strike="noStrike" spc="25">
                <a:solidFill>
                  <a:srgbClr val="C14F55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1 st Dx Asthma </a:t>
            </a:r>
          </a:p>
        </p:txBody>
      </p:sp>
      <p:sp>
        <p:nvSpPr>
          <p:cNvPr id="7" name="Freeform 7"/>
          <p:cNvSpPr/>
          <p:nvPr/>
        </p:nvSpPr>
        <p:spPr>
          <a:xfrm>
            <a:off x="12724963" y="3184143"/>
            <a:ext cx="3352005" cy="3352005"/>
          </a:xfrm>
          <a:custGeom>
            <a:avLst/>
            <a:gdLst/>
            <a:ahLst/>
            <a:cxnLst/>
            <a:rect l="l" t="t" r="r" b="b"/>
            <a:pathLst>
              <a:path w="3352005" h="3352005">
                <a:moveTo>
                  <a:pt x="0" y="0"/>
                </a:moveTo>
                <a:lnTo>
                  <a:pt x="3352005" y="0"/>
                </a:lnTo>
                <a:lnTo>
                  <a:pt x="3352005" y="3352006"/>
                </a:lnTo>
                <a:lnTo>
                  <a:pt x="0" y="33520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28171" y="557877"/>
            <a:ext cx="2590476" cy="2386476"/>
          </a:xfrm>
          <a:custGeom>
            <a:avLst/>
            <a:gdLst/>
            <a:ahLst/>
            <a:cxnLst/>
            <a:rect l="l" t="t" r="r" b="b"/>
            <a:pathLst>
              <a:path w="2590476" h="2386476">
                <a:moveTo>
                  <a:pt x="0" y="0"/>
                </a:moveTo>
                <a:lnTo>
                  <a:pt x="2590476" y="0"/>
                </a:lnTo>
                <a:lnTo>
                  <a:pt x="2590476" y="2386475"/>
                </a:lnTo>
                <a:lnTo>
                  <a:pt x="0" y="23864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430084"/>
            <a:chOff x="0" y="0"/>
            <a:chExt cx="4816593" cy="9033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903397"/>
            </a:xfrm>
            <a:custGeom>
              <a:avLst/>
              <a:gdLst/>
              <a:ahLst/>
              <a:cxnLst/>
              <a:rect l="l" t="t" r="r" b="b"/>
              <a:pathLst>
                <a:path w="4816592" h="903397">
                  <a:moveTo>
                    <a:pt x="0" y="0"/>
                  </a:moveTo>
                  <a:lnTo>
                    <a:pt x="4816592" y="0"/>
                  </a:lnTo>
                  <a:lnTo>
                    <a:pt x="4816592" y="903397"/>
                  </a:lnTo>
                  <a:lnTo>
                    <a:pt x="0" y="903397"/>
                  </a:lnTo>
                  <a:close/>
                </a:path>
              </a:pathLst>
            </a:custGeom>
            <a:solidFill>
              <a:srgbClr val="A1D4E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903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93207" y="3430084"/>
            <a:ext cx="3966093" cy="5828216"/>
            <a:chOff x="0" y="0"/>
            <a:chExt cx="1044568" cy="15350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4568" cy="1535003"/>
            </a:xfrm>
            <a:custGeom>
              <a:avLst/>
              <a:gdLst/>
              <a:ahLst/>
              <a:cxnLst/>
              <a:rect l="l" t="t" r="r" b="b"/>
              <a:pathLst>
                <a:path w="1044568" h="1535003">
                  <a:moveTo>
                    <a:pt x="0" y="0"/>
                  </a:moveTo>
                  <a:lnTo>
                    <a:pt x="1044568" y="0"/>
                  </a:lnTo>
                  <a:lnTo>
                    <a:pt x="1044568" y="1535003"/>
                  </a:lnTo>
                  <a:lnTo>
                    <a:pt x="0" y="153500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044568" cy="1535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4081577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0"/>
                </a:moveTo>
                <a:lnTo>
                  <a:pt x="638175" y="0"/>
                </a:lnTo>
                <a:lnTo>
                  <a:pt x="638175" y="638175"/>
                </a:lnTo>
                <a:lnTo>
                  <a:pt x="0" y="638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293207" y="1322136"/>
            <a:ext cx="3966093" cy="2711816"/>
          </a:xfrm>
          <a:custGeom>
            <a:avLst/>
            <a:gdLst/>
            <a:ahLst/>
            <a:cxnLst/>
            <a:rect l="l" t="t" r="r" b="b"/>
            <a:pathLst>
              <a:path w="3966093" h="2711816">
                <a:moveTo>
                  <a:pt x="0" y="0"/>
                </a:moveTo>
                <a:lnTo>
                  <a:pt x="3966093" y="0"/>
                </a:lnTo>
                <a:lnTo>
                  <a:pt x="3966093" y="2711816"/>
                </a:lnTo>
                <a:lnTo>
                  <a:pt x="0" y="27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36380" y="3872027"/>
            <a:ext cx="2226090" cy="164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4200" spc="21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21/5/68</a:t>
            </a:r>
          </a:p>
          <a:p>
            <a:pPr marL="0" lvl="0" indent="0" algn="l">
              <a:lnSpc>
                <a:spcPts val="6720"/>
              </a:lnSpc>
            </a:pPr>
            <a:r>
              <a:rPr lang="en-US" sz="4200" u="none" strike="noStrike" spc="21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OPD Gyne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93213" y="3938702"/>
            <a:ext cx="7898566" cy="42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4843"/>
              </a:lnSpc>
              <a:buFont typeface="Arial"/>
              <a:buChar char="•"/>
            </a:pPr>
            <a:r>
              <a:rPr lang="en-US" sz="2799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มาตามนัดดูแผล+ตัดไหม+ตรวจหลังคลอด</a:t>
            </a:r>
          </a:p>
          <a:p>
            <a:pPr marL="1209039" lvl="2" indent="-403013" algn="just">
              <a:lnSpc>
                <a:spcPts val="4843"/>
              </a:lnSpc>
              <a:buFont typeface="Arial"/>
              <a:buChar char="⚬"/>
            </a:pPr>
            <a:r>
              <a:rPr lang="en-US" sz="2799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แผลติดดี  ไม่ไอ ไม่หอบ อาการทั่วไปปกติ </a:t>
            </a:r>
          </a:p>
          <a:p>
            <a:pPr marL="1209039" lvl="2" indent="-403013" algn="just">
              <a:lnSpc>
                <a:spcPts val="4843"/>
              </a:lnSpc>
              <a:buFont typeface="Arial"/>
              <a:buChar char="⚬"/>
            </a:pPr>
            <a:r>
              <a:rPr lang="en-US" sz="2799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BP 106/59</a:t>
            </a:r>
          </a:p>
          <a:p>
            <a:pPr marL="1209039" lvl="2" indent="-403013" algn="just">
              <a:lnSpc>
                <a:spcPts val="4843"/>
              </a:lnSpc>
              <a:buFont typeface="Arial"/>
              <a:buChar char="⚬"/>
            </a:pPr>
            <a:r>
              <a:rPr lang="en-US" sz="2799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PV: lochia normal</a:t>
            </a:r>
          </a:p>
          <a:p>
            <a:pPr marL="604519" lvl="1" indent="-302260" algn="just">
              <a:lnSpc>
                <a:spcPts val="4843"/>
              </a:lnSpc>
              <a:buFont typeface="Arial"/>
              <a:buChar char="•"/>
            </a:pPr>
            <a:r>
              <a:rPr lang="en-US" sz="2799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Contraception: Implanon</a:t>
            </a:r>
          </a:p>
          <a:p>
            <a:pPr marL="0" lvl="0" indent="0" algn="just">
              <a:lnSpc>
                <a:spcPts val="4843"/>
              </a:lnSpc>
            </a:pPr>
            <a:endParaRPr lang="en-US" sz="2799" spc="-27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0" lvl="0" indent="0" algn="just">
              <a:lnSpc>
                <a:spcPts val="4843"/>
              </a:lnSpc>
            </a:pPr>
            <a:endParaRPr lang="en-US" sz="2799" spc="-27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28700" y="8078607"/>
            <a:ext cx="739434" cy="739434"/>
          </a:xfrm>
          <a:custGeom>
            <a:avLst/>
            <a:gdLst/>
            <a:ahLst/>
            <a:cxnLst/>
            <a:rect l="l" t="t" r="r" b="b"/>
            <a:pathLst>
              <a:path w="739434" h="739434">
                <a:moveTo>
                  <a:pt x="0" y="0"/>
                </a:moveTo>
                <a:lnTo>
                  <a:pt x="739434" y="0"/>
                </a:lnTo>
                <a:lnTo>
                  <a:pt x="739434" y="739434"/>
                </a:lnTo>
                <a:lnTo>
                  <a:pt x="0" y="7394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1208946"/>
            <a:ext cx="11249999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Update Clinical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36380" y="7931581"/>
            <a:ext cx="2056833" cy="1610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60"/>
              </a:lnSpc>
            </a:pPr>
            <a:r>
              <a:rPr lang="en-US" sz="4100" spc="2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10/6/68</a:t>
            </a:r>
          </a:p>
          <a:p>
            <a:pPr marL="0" lvl="0" indent="0" algn="l">
              <a:lnSpc>
                <a:spcPts val="6560"/>
              </a:lnSpc>
            </a:pPr>
            <a:r>
              <a:rPr lang="en-US" sz="4100" u="none" strike="noStrike" spc="2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OPD Med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93213" y="8193836"/>
            <a:ext cx="789856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spc="-27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นัดตรวจ Pulmonary function test+ CXR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70723" y="4520362"/>
            <a:ext cx="3011060" cy="247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spc="-28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Admit NICU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spc="-28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BPD 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spc="-28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Prolong ETT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spc="-28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น้ำหนักล่าสุด ~ 2,000 gm.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677" y="-6346609"/>
            <a:ext cx="20827355" cy="11740717"/>
            <a:chOff x="0" y="0"/>
            <a:chExt cx="660400" cy="372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72278"/>
            </a:xfrm>
            <a:custGeom>
              <a:avLst/>
              <a:gdLst/>
              <a:ahLst/>
              <a:cxnLst/>
              <a:rect l="l" t="t" r="r" b="b"/>
              <a:pathLst>
                <a:path w="660400" h="372278">
                  <a:moveTo>
                    <a:pt x="220252" y="353209"/>
                  </a:moveTo>
                  <a:cubicBezTo>
                    <a:pt x="254109" y="364723"/>
                    <a:pt x="292600" y="372278"/>
                    <a:pt x="330378" y="372278"/>
                  </a:cubicBezTo>
                  <a:cubicBezTo>
                    <a:pt x="368157" y="372278"/>
                    <a:pt x="404509" y="365801"/>
                    <a:pt x="438009" y="354287"/>
                  </a:cubicBezTo>
                  <a:cubicBezTo>
                    <a:pt x="438723" y="353928"/>
                    <a:pt x="439435" y="353928"/>
                    <a:pt x="440148" y="353569"/>
                  </a:cubicBezTo>
                  <a:cubicBezTo>
                    <a:pt x="565955" y="307513"/>
                    <a:pt x="658618" y="185899"/>
                    <a:pt x="660400" y="53561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3522"/>
                  </a:lnTo>
                  <a:cubicBezTo>
                    <a:pt x="1782" y="186618"/>
                    <a:pt x="93019" y="308233"/>
                    <a:pt x="220252" y="353209"/>
                  </a:cubicBez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60400" cy="245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487429" y="1981607"/>
            <a:ext cx="6861789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0"/>
              </a:lnSpc>
              <a:spcBef>
                <a:spcPct val="0"/>
              </a:spcBef>
            </a:pPr>
            <a:r>
              <a:rPr lang="en-US" sz="12000" spc="6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DISCUSSION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028700" y="4229417"/>
            <a:ext cx="2453321" cy="6057583"/>
          </a:xfrm>
          <a:custGeom>
            <a:avLst/>
            <a:gdLst/>
            <a:ahLst/>
            <a:cxnLst/>
            <a:rect l="l" t="t" r="r" b="b"/>
            <a:pathLst>
              <a:path w="2453321" h="6057583">
                <a:moveTo>
                  <a:pt x="2453321" y="0"/>
                </a:moveTo>
                <a:lnTo>
                  <a:pt x="0" y="0"/>
                </a:lnTo>
                <a:lnTo>
                  <a:pt x="0" y="6057583"/>
                </a:lnTo>
                <a:lnTo>
                  <a:pt x="2453321" y="6057583"/>
                </a:lnTo>
                <a:lnTo>
                  <a:pt x="24533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00703" y="6003576"/>
            <a:ext cx="13787297" cy="209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 algn="l">
              <a:lnSpc>
                <a:spcPts val="8712"/>
              </a:lnSpc>
              <a:buFont typeface="Arial"/>
              <a:buChar char="•"/>
            </a:pPr>
            <a:r>
              <a:rPr lang="en-US" sz="3600" b="1" dirty="0">
                <a:solidFill>
                  <a:srgbClr val="D25043"/>
                </a:solidFill>
                <a:latin typeface="Garet Bold"/>
                <a:ea typeface="Garet Bold"/>
                <a:cs typeface="Garet Bold"/>
                <a:sym typeface="Garet Bold"/>
              </a:rPr>
              <a:t>Pregnancy with amphetamine used</a:t>
            </a:r>
          </a:p>
          <a:p>
            <a:pPr marL="777240" lvl="1" indent="-388620">
              <a:lnSpc>
                <a:spcPts val="8712"/>
              </a:lnSpc>
              <a:buFont typeface="Arial"/>
              <a:buChar char="•"/>
            </a:pPr>
            <a:r>
              <a:rPr lang="en-US" sz="3600" b="1" dirty="0">
                <a:solidFill>
                  <a:srgbClr val="D25043"/>
                </a:solidFill>
                <a:latin typeface="Garet Bold"/>
                <a:ea typeface="Garet Bold"/>
                <a:cs typeface="Garet Bold"/>
                <a:sym typeface="Garet Bold"/>
              </a:rPr>
              <a:t>Chronic amphetamine used with preeclampsia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677" y="-6346609"/>
            <a:ext cx="20827355" cy="11740717"/>
            <a:chOff x="0" y="0"/>
            <a:chExt cx="660400" cy="372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72278"/>
            </a:xfrm>
            <a:custGeom>
              <a:avLst/>
              <a:gdLst/>
              <a:ahLst/>
              <a:cxnLst/>
              <a:rect l="l" t="t" r="r" b="b"/>
              <a:pathLst>
                <a:path w="660400" h="372278">
                  <a:moveTo>
                    <a:pt x="220252" y="353209"/>
                  </a:moveTo>
                  <a:cubicBezTo>
                    <a:pt x="254109" y="364723"/>
                    <a:pt x="292600" y="372278"/>
                    <a:pt x="330378" y="372278"/>
                  </a:cubicBezTo>
                  <a:cubicBezTo>
                    <a:pt x="368157" y="372278"/>
                    <a:pt x="404509" y="365801"/>
                    <a:pt x="438009" y="354287"/>
                  </a:cubicBezTo>
                  <a:cubicBezTo>
                    <a:pt x="438723" y="353928"/>
                    <a:pt x="439435" y="353928"/>
                    <a:pt x="440148" y="353569"/>
                  </a:cubicBezTo>
                  <a:cubicBezTo>
                    <a:pt x="565955" y="307513"/>
                    <a:pt x="658618" y="185899"/>
                    <a:pt x="660400" y="53561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3522"/>
                  </a:lnTo>
                  <a:cubicBezTo>
                    <a:pt x="1782" y="186618"/>
                    <a:pt x="93019" y="308233"/>
                    <a:pt x="220252" y="353209"/>
                  </a:cubicBez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60400" cy="245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596326" y="4534236"/>
            <a:ext cx="13508416" cy="4978360"/>
          </a:xfrm>
          <a:custGeom>
            <a:avLst/>
            <a:gdLst/>
            <a:ahLst/>
            <a:cxnLst/>
            <a:rect l="l" t="t" r="r" b="b"/>
            <a:pathLst>
              <a:path w="13508416" h="4978360">
                <a:moveTo>
                  <a:pt x="0" y="0"/>
                </a:moveTo>
                <a:lnTo>
                  <a:pt x="13508417" y="0"/>
                </a:lnTo>
                <a:lnTo>
                  <a:pt x="13508417" y="4978360"/>
                </a:lnTo>
                <a:lnTo>
                  <a:pt x="0" y="4978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TH" dirty="0"/>
          </a:p>
        </p:txBody>
      </p:sp>
      <p:sp>
        <p:nvSpPr>
          <p:cNvPr id="6" name="TextBox 6"/>
          <p:cNvSpPr txBox="1"/>
          <p:nvPr/>
        </p:nvSpPr>
        <p:spPr>
          <a:xfrm>
            <a:off x="5487429" y="1981607"/>
            <a:ext cx="6861789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0"/>
              </a:lnSpc>
              <a:spcBef>
                <a:spcPct val="0"/>
              </a:spcBef>
            </a:pPr>
            <a:r>
              <a:rPr lang="en-US" sz="12000" spc="6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GUIDELINE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4667" y="3085364"/>
            <a:ext cx="8723225" cy="4116272"/>
          </a:xfrm>
          <a:custGeom>
            <a:avLst/>
            <a:gdLst/>
            <a:ahLst/>
            <a:cxnLst/>
            <a:rect l="l" t="t" r="r" b="b"/>
            <a:pathLst>
              <a:path w="8723225" h="4116272">
                <a:moveTo>
                  <a:pt x="0" y="0"/>
                </a:moveTo>
                <a:lnTo>
                  <a:pt x="8723225" y="0"/>
                </a:lnTo>
                <a:lnTo>
                  <a:pt x="8723225" y="4116272"/>
                </a:lnTo>
                <a:lnTo>
                  <a:pt x="0" y="4116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225101"/>
            <a:chOff x="0" y="0"/>
            <a:chExt cx="4816593" cy="3226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322660"/>
            </a:xfrm>
            <a:custGeom>
              <a:avLst/>
              <a:gdLst/>
              <a:ahLst/>
              <a:cxnLst/>
              <a:rect l="l" t="t" r="r" b="b"/>
              <a:pathLst>
                <a:path w="4816592" h="322660">
                  <a:moveTo>
                    <a:pt x="0" y="0"/>
                  </a:moveTo>
                  <a:lnTo>
                    <a:pt x="4816592" y="0"/>
                  </a:lnTo>
                  <a:lnTo>
                    <a:pt x="4816592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816593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430534" y="310560"/>
            <a:ext cx="7347273" cy="9665880"/>
          </a:xfrm>
          <a:custGeom>
            <a:avLst/>
            <a:gdLst/>
            <a:ahLst/>
            <a:cxnLst/>
            <a:rect l="l" t="t" r="r" b="b"/>
            <a:pathLst>
              <a:path w="7347273" h="9665880">
                <a:moveTo>
                  <a:pt x="0" y="0"/>
                </a:moveTo>
                <a:lnTo>
                  <a:pt x="7347273" y="0"/>
                </a:lnTo>
                <a:lnTo>
                  <a:pt x="7347273" y="9665880"/>
                </a:lnTo>
                <a:lnTo>
                  <a:pt x="0" y="96658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03" t="-12360" r="-7973" b="-13606"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7798" y="2305021"/>
            <a:ext cx="9655914" cy="7493850"/>
          </a:xfrm>
          <a:custGeom>
            <a:avLst/>
            <a:gdLst/>
            <a:ahLst/>
            <a:cxnLst/>
            <a:rect l="l" t="t" r="r" b="b"/>
            <a:pathLst>
              <a:path w="9655914" h="7493850">
                <a:moveTo>
                  <a:pt x="0" y="0"/>
                </a:moveTo>
                <a:lnTo>
                  <a:pt x="9655914" y="0"/>
                </a:lnTo>
                <a:lnTo>
                  <a:pt x="9655914" y="7493850"/>
                </a:lnTo>
                <a:lnTo>
                  <a:pt x="0" y="7493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84614" y="5914781"/>
            <a:ext cx="7258050" cy="2305050"/>
          </a:xfrm>
          <a:custGeom>
            <a:avLst/>
            <a:gdLst/>
            <a:ahLst/>
            <a:cxnLst/>
            <a:rect l="l" t="t" r="r" b="b"/>
            <a:pathLst>
              <a:path w="7258050" h="2305050">
                <a:moveTo>
                  <a:pt x="0" y="0"/>
                </a:moveTo>
                <a:lnTo>
                  <a:pt x="7258050" y="0"/>
                </a:lnTo>
                <a:lnTo>
                  <a:pt x="7258050" y="2305050"/>
                </a:lnTo>
                <a:lnTo>
                  <a:pt x="0" y="2305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4" t="-2157" r="-4822" b="-151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18288000" cy="1225101"/>
            <a:chOff x="0" y="0"/>
            <a:chExt cx="4816593" cy="3226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322660"/>
            </a:xfrm>
            <a:custGeom>
              <a:avLst/>
              <a:gdLst/>
              <a:ahLst/>
              <a:cxnLst/>
              <a:rect l="l" t="t" r="r" b="b"/>
              <a:pathLst>
                <a:path w="4816592" h="322660">
                  <a:moveTo>
                    <a:pt x="0" y="0"/>
                  </a:moveTo>
                  <a:lnTo>
                    <a:pt x="4816592" y="0"/>
                  </a:lnTo>
                  <a:lnTo>
                    <a:pt x="4816592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816593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561908" y="2553076"/>
            <a:ext cx="3583753" cy="3090987"/>
          </a:xfrm>
          <a:custGeom>
            <a:avLst/>
            <a:gdLst/>
            <a:ahLst/>
            <a:cxnLst/>
            <a:rect l="l" t="t" r="r" b="b"/>
            <a:pathLst>
              <a:path w="3583753" h="3090987">
                <a:moveTo>
                  <a:pt x="0" y="0"/>
                </a:moveTo>
                <a:lnTo>
                  <a:pt x="3583753" y="0"/>
                </a:lnTo>
                <a:lnTo>
                  <a:pt x="3583753" y="3090987"/>
                </a:lnTo>
                <a:lnTo>
                  <a:pt x="0" y="3090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8505" y="5644063"/>
            <a:ext cx="1880389" cy="4642937"/>
          </a:xfrm>
          <a:custGeom>
            <a:avLst/>
            <a:gdLst/>
            <a:ahLst/>
            <a:cxnLst/>
            <a:rect l="l" t="t" r="r" b="b"/>
            <a:pathLst>
              <a:path w="1880389" h="4642937">
                <a:moveTo>
                  <a:pt x="1880390" y="0"/>
                </a:moveTo>
                <a:lnTo>
                  <a:pt x="0" y="0"/>
                </a:lnTo>
                <a:lnTo>
                  <a:pt x="0" y="4642937"/>
                </a:lnTo>
                <a:lnTo>
                  <a:pt x="1880390" y="4642937"/>
                </a:lnTo>
                <a:lnTo>
                  <a:pt x="188039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225101"/>
            <a:chOff x="0" y="0"/>
            <a:chExt cx="4816593" cy="322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22660"/>
            </a:xfrm>
            <a:custGeom>
              <a:avLst/>
              <a:gdLst/>
              <a:ahLst/>
              <a:cxnLst/>
              <a:rect l="l" t="t" r="r" b="b"/>
              <a:pathLst>
                <a:path w="4816592" h="322660">
                  <a:moveTo>
                    <a:pt x="0" y="0"/>
                  </a:moveTo>
                  <a:lnTo>
                    <a:pt x="4816592" y="0"/>
                  </a:lnTo>
                  <a:lnTo>
                    <a:pt x="4816592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419848" y="442072"/>
            <a:ext cx="8897880" cy="9402857"/>
          </a:xfrm>
          <a:custGeom>
            <a:avLst/>
            <a:gdLst/>
            <a:ahLst/>
            <a:cxnLst/>
            <a:rect l="l" t="t" r="r" b="b"/>
            <a:pathLst>
              <a:path w="8897880" h="9402857">
                <a:moveTo>
                  <a:pt x="0" y="0"/>
                </a:moveTo>
                <a:lnTo>
                  <a:pt x="8897880" y="0"/>
                </a:lnTo>
                <a:lnTo>
                  <a:pt x="8897880" y="9402856"/>
                </a:lnTo>
                <a:lnTo>
                  <a:pt x="0" y="940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29750" y="3546453"/>
            <a:ext cx="7829550" cy="6530778"/>
            <a:chOff x="0" y="0"/>
            <a:chExt cx="2062104" cy="1720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62104" cy="1720040"/>
            </a:xfrm>
            <a:custGeom>
              <a:avLst/>
              <a:gdLst/>
              <a:ahLst/>
              <a:cxnLst/>
              <a:rect l="l" t="t" r="r" b="b"/>
              <a:pathLst>
                <a:path w="2062104" h="1720040">
                  <a:moveTo>
                    <a:pt x="0" y="0"/>
                  </a:moveTo>
                  <a:lnTo>
                    <a:pt x="2062104" y="0"/>
                  </a:lnTo>
                  <a:lnTo>
                    <a:pt x="2062104" y="1720040"/>
                  </a:lnTo>
                  <a:lnTo>
                    <a:pt x="0" y="17200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19075"/>
              <a:ext cx="2062104" cy="1939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61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3546453"/>
            <a:chOff x="0" y="0"/>
            <a:chExt cx="4816593" cy="934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934045"/>
            </a:xfrm>
            <a:custGeom>
              <a:avLst/>
              <a:gdLst/>
              <a:ahLst/>
              <a:cxnLst/>
              <a:rect l="l" t="t" r="r" b="b"/>
              <a:pathLst>
                <a:path w="4816592" h="934045">
                  <a:moveTo>
                    <a:pt x="0" y="0"/>
                  </a:moveTo>
                  <a:lnTo>
                    <a:pt x="4816592" y="0"/>
                  </a:lnTo>
                  <a:lnTo>
                    <a:pt x="4816592" y="934045"/>
                  </a:lnTo>
                  <a:lnTo>
                    <a:pt x="0" y="934045"/>
                  </a:lnTo>
                  <a:close/>
                </a:path>
              </a:pathLst>
            </a:custGeom>
            <a:solidFill>
              <a:srgbClr val="A1D4E1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4816593" cy="934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546453"/>
            <a:ext cx="7829550" cy="6530778"/>
            <a:chOff x="0" y="0"/>
            <a:chExt cx="2062104" cy="17200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62104" cy="1720040"/>
            </a:xfrm>
            <a:custGeom>
              <a:avLst/>
              <a:gdLst/>
              <a:ahLst/>
              <a:cxnLst/>
              <a:rect l="l" t="t" r="r" b="b"/>
              <a:pathLst>
                <a:path w="2062104" h="1720040">
                  <a:moveTo>
                    <a:pt x="0" y="0"/>
                  </a:moveTo>
                  <a:lnTo>
                    <a:pt x="2062104" y="0"/>
                  </a:lnTo>
                  <a:lnTo>
                    <a:pt x="2062104" y="1720040"/>
                  </a:lnTo>
                  <a:lnTo>
                    <a:pt x="0" y="17200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062104" cy="1720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69843" y="3721788"/>
            <a:ext cx="7347263" cy="558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6176"/>
              </a:lnSpc>
              <a:buFont typeface="Arial"/>
              <a:buChar char="•"/>
            </a:pPr>
            <a:r>
              <a:rPr lang="en-US" sz="3200" spc="-32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ปฏิเสธโรคประจำตัว</a:t>
            </a:r>
            <a:endParaRPr lang="en-US" sz="3200" spc="-32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690881" lvl="1" indent="-345440" algn="l">
              <a:lnSpc>
                <a:spcPts val="6176"/>
              </a:lnSpc>
              <a:buFont typeface="Arial"/>
              <a:buChar char="•"/>
            </a:pPr>
            <a:r>
              <a:rPr lang="en-US" sz="3200" u="none" strike="noStrike" spc="-32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ปฏิเสธประวัติการเคยผ่าตัดมาก่อน</a:t>
            </a:r>
            <a:endParaRPr lang="en-US" sz="3200" u="none" strike="noStrike" spc="-32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690881" lvl="1" indent="-345440" algn="l">
              <a:lnSpc>
                <a:spcPts val="6176"/>
              </a:lnSpc>
              <a:buFont typeface="Arial"/>
              <a:buChar char="•"/>
            </a:pPr>
            <a:r>
              <a:rPr lang="en-US" sz="3200" u="none" strike="noStrike" spc="-32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อาศัยอยู่กับยายและสามี</a:t>
            </a:r>
            <a:endParaRPr lang="en-US" sz="3200" u="none" strike="noStrike" spc="-32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690881" lvl="1" indent="-345440" algn="l">
              <a:lnSpc>
                <a:spcPts val="6176"/>
              </a:lnSpc>
              <a:buFont typeface="Arial"/>
              <a:buChar char="•"/>
            </a:pPr>
            <a:r>
              <a:rPr lang="en-US" sz="3200" b="1" u="none" strike="noStrike" spc="-32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ใช้สารสารติด</a:t>
            </a:r>
            <a:r>
              <a:rPr lang="en-US" sz="3200" b="1" u="none" strike="noStrike" spc="-32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200" b="1" u="none" strike="noStrike" spc="-32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ตั้งเเต่อายุ</a:t>
            </a:r>
            <a:r>
              <a:rPr lang="en-US" sz="3200" b="1" u="none" strike="noStrike" spc="-32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 15 </a:t>
            </a:r>
            <a:r>
              <a:rPr lang="en-US" sz="3200" b="1" u="none" strike="noStrike" spc="-32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ปี</a:t>
            </a:r>
            <a:endParaRPr lang="en-US" sz="3200" b="1" u="none" strike="noStrike" spc="-32" dirty="0">
              <a:solidFill>
                <a:srgbClr val="294069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1122688" lvl="2" indent="-374229" algn="l">
              <a:lnSpc>
                <a:spcPts val="5018"/>
              </a:lnSpc>
              <a:buFont typeface="Arial"/>
              <a:buChar char="⚬"/>
            </a:pPr>
            <a:r>
              <a:rPr lang="en-US" sz="2600" u="none" strike="noStrike" spc="-26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สูบครั้งละ</a:t>
            </a:r>
            <a:r>
              <a:rPr lang="en-US" sz="2600" u="none" strike="noStrike" spc="-26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3-4 </a:t>
            </a:r>
            <a:r>
              <a:rPr lang="en-US" sz="2600" u="none" strike="noStrike" spc="-26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เม็ด</a:t>
            </a:r>
            <a:r>
              <a:rPr lang="en-US" sz="2600" u="none" strike="noStrike" spc="-26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/</a:t>
            </a:r>
            <a:r>
              <a:rPr lang="en-US" sz="2600" u="none" strike="noStrike" spc="-26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ครั้ง</a:t>
            </a:r>
            <a:endParaRPr lang="en-US" sz="2600" u="none" strike="noStrike" spc="-26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1122688" lvl="2" indent="-374229" algn="l">
              <a:lnSpc>
                <a:spcPts val="5018"/>
              </a:lnSpc>
              <a:buFont typeface="Arial"/>
              <a:buChar char="⚬"/>
            </a:pPr>
            <a:r>
              <a:rPr lang="en-US" sz="2600" u="none" strike="noStrike" spc="-26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ความถี่</a:t>
            </a:r>
            <a:r>
              <a:rPr lang="en-US" sz="2600" u="none" strike="noStrike" spc="-26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2 </a:t>
            </a:r>
            <a:r>
              <a:rPr lang="en-US" sz="2600" u="none" strike="noStrike" spc="-26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เดือน</a:t>
            </a:r>
            <a:r>
              <a:rPr lang="en-US" sz="2600" u="none" strike="noStrike" spc="-26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/</a:t>
            </a:r>
            <a:r>
              <a:rPr lang="en-US" sz="2600" u="none" strike="noStrike" spc="-26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ครั้ง</a:t>
            </a:r>
            <a:endParaRPr lang="en-US" sz="2600" u="none" strike="noStrike" spc="-26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1122688" lvl="2" indent="-374229" algn="l">
              <a:lnSpc>
                <a:spcPts val="5018"/>
              </a:lnSpc>
              <a:buFont typeface="Arial"/>
              <a:buChar char="⚬"/>
            </a:pPr>
            <a:r>
              <a:rPr lang="en-US" sz="2600" u="none" strike="noStrike" spc="-26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ใช้ครั้งล่าสุด</a:t>
            </a:r>
            <a:r>
              <a:rPr lang="en-US" sz="2600" u="none" strike="noStrike" spc="-26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u="none" strike="noStrike" spc="-26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ต้นเดือน</a:t>
            </a:r>
            <a:r>
              <a:rPr lang="en-US" sz="2600" u="none" strike="noStrike" spc="-26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u="none" strike="noStrike" spc="-26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มีนาคม</a:t>
            </a:r>
            <a:r>
              <a:rPr lang="en-US" sz="2600" u="none" strike="noStrike" spc="-26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2568</a:t>
            </a:r>
          </a:p>
          <a:p>
            <a:pPr marL="1122688" lvl="2" indent="-374229" algn="l">
              <a:lnSpc>
                <a:spcPts val="5018"/>
              </a:lnSpc>
              <a:buFont typeface="Arial"/>
              <a:buChar char="⚬"/>
            </a:pPr>
            <a:r>
              <a:rPr lang="en-US" sz="2600" u="none" strike="noStrike" spc="-26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สามีก็ใช้สารเสพติดเช่นกัน</a:t>
            </a:r>
            <a:endParaRPr lang="en-US" sz="2600" u="none" strike="noStrike" spc="-26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28700" y="2321352"/>
            <a:ext cx="7829550" cy="1225101"/>
            <a:chOff x="0" y="0"/>
            <a:chExt cx="2062104" cy="3226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62104" cy="322660"/>
            </a:xfrm>
            <a:custGeom>
              <a:avLst/>
              <a:gdLst/>
              <a:ahLst/>
              <a:cxnLst/>
              <a:rect l="l" t="t" r="r" b="b"/>
              <a:pathLst>
                <a:path w="2062104" h="322660">
                  <a:moveTo>
                    <a:pt x="0" y="0"/>
                  </a:moveTo>
                  <a:lnTo>
                    <a:pt x="2062104" y="0"/>
                  </a:lnTo>
                  <a:lnTo>
                    <a:pt x="206210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06210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29750" y="2321352"/>
            <a:ext cx="7829550" cy="1225101"/>
            <a:chOff x="0" y="0"/>
            <a:chExt cx="2062104" cy="3226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62104" cy="322660"/>
            </a:xfrm>
            <a:custGeom>
              <a:avLst/>
              <a:gdLst/>
              <a:ahLst/>
              <a:cxnLst/>
              <a:rect l="l" t="t" r="r" b="b"/>
              <a:pathLst>
                <a:path w="2062104" h="322660">
                  <a:moveTo>
                    <a:pt x="0" y="0"/>
                  </a:moveTo>
                  <a:lnTo>
                    <a:pt x="2062104" y="0"/>
                  </a:lnTo>
                  <a:lnTo>
                    <a:pt x="206210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206210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96737" y="707040"/>
            <a:ext cx="14694527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OB-GYNE case discussion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2417" y="2581571"/>
            <a:ext cx="6522115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9"/>
              </a:lnSpc>
              <a:spcBef>
                <a:spcPct val="0"/>
              </a:spcBef>
            </a:pPr>
            <a:r>
              <a:rPr lang="en-US" sz="5699" spc="2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Past history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83467" y="2581571"/>
            <a:ext cx="6522115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9"/>
              </a:lnSpc>
              <a:spcBef>
                <a:spcPct val="0"/>
              </a:spcBef>
            </a:pPr>
            <a:r>
              <a:rPr lang="en-US" sz="5699" spc="2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OB-GYN history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70893" y="4089378"/>
            <a:ext cx="7588407" cy="530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5790"/>
              </a:lnSpc>
              <a:buFont typeface="Arial"/>
              <a:buChar char="•"/>
            </a:pPr>
            <a:r>
              <a:rPr lang="en-US" sz="3000" spc="-3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น้ำหนักก่อนตั้งครรภ์ 55 Kg. ส่วนสูง 165 Cm.</a:t>
            </a:r>
          </a:p>
          <a:p>
            <a:pPr marL="669291" lvl="1" indent="-334646" algn="l">
              <a:lnSpc>
                <a:spcPts val="5983"/>
              </a:lnSpc>
              <a:buFont typeface="Arial"/>
              <a:buChar char="•"/>
            </a:pPr>
            <a:r>
              <a:rPr lang="en-US" sz="3100" spc="-3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G1 Criminal abort GA 12 wk ปี 2560</a:t>
            </a:r>
          </a:p>
          <a:p>
            <a:pPr marL="690881" lvl="1" indent="-345440" algn="l">
              <a:lnSpc>
                <a:spcPts val="6176"/>
              </a:lnSpc>
              <a:buFont typeface="Arial"/>
              <a:buChar char="•"/>
            </a:pPr>
            <a:r>
              <a:rPr lang="en-US" sz="3200" spc="-32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LMP 9/12/2567 </a:t>
            </a:r>
          </a:p>
          <a:p>
            <a:pPr marL="690881" lvl="1" indent="-345440" algn="l">
              <a:lnSpc>
                <a:spcPts val="6176"/>
              </a:lnSpc>
              <a:buFont typeface="Arial"/>
              <a:buChar char="•"/>
            </a:pPr>
            <a:r>
              <a:rPr lang="en-US" sz="3200" spc="-32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1 st ANC at GA 24+3 Wk at รพช.</a:t>
            </a:r>
          </a:p>
          <a:p>
            <a:pPr marL="1381761" lvl="2" indent="-460587" algn="l">
              <a:lnSpc>
                <a:spcPts val="6176"/>
              </a:lnSpc>
              <a:buFont typeface="Arial"/>
              <a:buChar char="⚬"/>
            </a:pPr>
            <a:r>
              <a:rPr lang="en-US" sz="3200" spc="-32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EDC 27/07/68 by U/S</a:t>
            </a:r>
          </a:p>
          <a:p>
            <a:pPr marL="690881" lvl="1" indent="-345440" algn="l">
              <a:lnSpc>
                <a:spcPts val="6176"/>
              </a:lnSpc>
              <a:buFont typeface="Arial"/>
              <a:buChar char="•"/>
            </a:pPr>
            <a:r>
              <a:rPr lang="en-US" sz="3200" spc="-32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ANC ทั้งหมด 3 ครั้ง</a:t>
            </a:r>
          </a:p>
          <a:p>
            <a:pPr algn="l">
              <a:lnSpc>
                <a:spcPts val="6176"/>
              </a:lnSpc>
            </a:pPr>
            <a:endParaRPr lang="en-US" sz="3200" spc="-32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225101"/>
            <a:chOff x="0" y="0"/>
            <a:chExt cx="4816593" cy="322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22660"/>
            </a:xfrm>
            <a:custGeom>
              <a:avLst/>
              <a:gdLst/>
              <a:ahLst/>
              <a:cxnLst/>
              <a:rect l="l" t="t" r="r" b="b"/>
              <a:pathLst>
                <a:path w="4816592" h="322660">
                  <a:moveTo>
                    <a:pt x="0" y="0"/>
                  </a:moveTo>
                  <a:lnTo>
                    <a:pt x="4816592" y="0"/>
                  </a:lnTo>
                  <a:lnTo>
                    <a:pt x="4816592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256024"/>
            <a:ext cx="7934186" cy="9774952"/>
          </a:xfrm>
          <a:custGeom>
            <a:avLst/>
            <a:gdLst/>
            <a:ahLst/>
            <a:cxnLst/>
            <a:rect l="l" t="t" r="r" b="b"/>
            <a:pathLst>
              <a:path w="7934186" h="9774952">
                <a:moveTo>
                  <a:pt x="0" y="0"/>
                </a:moveTo>
                <a:lnTo>
                  <a:pt x="7934186" y="0"/>
                </a:lnTo>
                <a:lnTo>
                  <a:pt x="7934186" y="9774952"/>
                </a:lnTo>
                <a:lnTo>
                  <a:pt x="0" y="9774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339572" y="256024"/>
            <a:ext cx="6748790" cy="9774952"/>
          </a:xfrm>
          <a:custGeom>
            <a:avLst/>
            <a:gdLst/>
            <a:ahLst/>
            <a:cxnLst/>
            <a:rect l="l" t="t" r="r" b="b"/>
            <a:pathLst>
              <a:path w="6748790" h="9774952">
                <a:moveTo>
                  <a:pt x="0" y="0"/>
                </a:moveTo>
                <a:lnTo>
                  <a:pt x="6748790" y="0"/>
                </a:lnTo>
                <a:lnTo>
                  <a:pt x="6748790" y="9774952"/>
                </a:lnTo>
                <a:lnTo>
                  <a:pt x="0" y="9774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225101"/>
            <a:chOff x="0" y="0"/>
            <a:chExt cx="4816593" cy="322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22660"/>
            </a:xfrm>
            <a:custGeom>
              <a:avLst/>
              <a:gdLst/>
              <a:ahLst/>
              <a:cxnLst/>
              <a:rect l="l" t="t" r="r" b="b"/>
              <a:pathLst>
                <a:path w="4816592" h="322660">
                  <a:moveTo>
                    <a:pt x="0" y="0"/>
                  </a:moveTo>
                  <a:lnTo>
                    <a:pt x="4816592" y="0"/>
                  </a:lnTo>
                  <a:lnTo>
                    <a:pt x="4816592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287759" y="416064"/>
            <a:ext cx="8370167" cy="9454873"/>
          </a:xfrm>
          <a:custGeom>
            <a:avLst/>
            <a:gdLst/>
            <a:ahLst/>
            <a:cxnLst/>
            <a:rect l="l" t="t" r="r" b="b"/>
            <a:pathLst>
              <a:path w="8370167" h="9454873">
                <a:moveTo>
                  <a:pt x="0" y="0"/>
                </a:moveTo>
                <a:lnTo>
                  <a:pt x="8370167" y="0"/>
                </a:lnTo>
                <a:lnTo>
                  <a:pt x="8370167" y="9454872"/>
                </a:lnTo>
                <a:lnTo>
                  <a:pt x="0" y="9454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65783" y="6172200"/>
            <a:ext cx="2993517" cy="4114800"/>
          </a:xfrm>
          <a:custGeom>
            <a:avLst/>
            <a:gdLst/>
            <a:ahLst/>
            <a:cxnLst/>
            <a:rect l="l" t="t" r="r" b="b"/>
            <a:pathLst>
              <a:path w="2993517" h="4114800">
                <a:moveTo>
                  <a:pt x="0" y="0"/>
                </a:moveTo>
                <a:lnTo>
                  <a:pt x="2993517" y="0"/>
                </a:lnTo>
                <a:lnTo>
                  <a:pt x="29935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24736" y="1333818"/>
            <a:ext cx="11820626" cy="4109573"/>
          </a:xfrm>
          <a:custGeom>
            <a:avLst/>
            <a:gdLst/>
            <a:ahLst/>
            <a:cxnLst/>
            <a:rect l="l" t="t" r="r" b="b"/>
            <a:pathLst>
              <a:path w="11820626" h="4109573">
                <a:moveTo>
                  <a:pt x="0" y="0"/>
                </a:moveTo>
                <a:lnTo>
                  <a:pt x="11820626" y="0"/>
                </a:lnTo>
                <a:lnTo>
                  <a:pt x="11820626" y="4109573"/>
                </a:lnTo>
                <a:lnTo>
                  <a:pt x="0" y="4109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24736" y="5696526"/>
            <a:ext cx="11820626" cy="4409691"/>
          </a:xfrm>
          <a:custGeom>
            <a:avLst/>
            <a:gdLst/>
            <a:ahLst/>
            <a:cxnLst/>
            <a:rect l="l" t="t" r="r" b="b"/>
            <a:pathLst>
              <a:path w="11820626" h="4409691">
                <a:moveTo>
                  <a:pt x="0" y="0"/>
                </a:moveTo>
                <a:lnTo>
                  <a:pt x="11820626" y="0"/>
                </a:lnTo>
                <a:lnTo>
                  <a:pt x="11820626" y="4409691"/>
                </a:lnTo>
                <a:lnTo>
                  <a:pt x="0" y="4409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18288000" cy="1225101"/>
            <a:chOff x="0" y="0"/>
            <a:chExt cx="4816593" cy="3226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322660"/>
            </a:xfrm>
            <a:custGeom>
              <a:avLst/>
              <a:gdLst/>
              <a:ahLst/>
              <a:cxnLst/>
              <a:rect l="l" t="t" r="r" b="b"/>
              <a:pathLst>
                <a:path w="4816592" h="322660">
                  <a:moveTo>
                    <a:pt x="0" y="0"/>
                  </a:moveTo>
                  <a:lnTo>
                    <a:pt x="4816592" y="0"/>
                  </a:lnTo>
                  <a:lnTo>
                    <a:pt x="4816592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816593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34580" y="3860674"/>
            <a:ext cx="2430955" cy="2565652"/>
          </a:xfrm>
          <a:custGeom>
            <a:avLst/>
            <a:gdLst/>
            <a:ahLst/>
            <a:cxnLst/>
            <a:rect l="l" t="t" r="r" b="b"/>
            <a:pathLst>
              <a:path w="2430955" h="2565652">
                <a:moveTo>
                  <a:pt x="0" y="0"/>
                </a:moveTo>
                <a:lnTo>
                  <a:pt x="2430955" y="0"/>
                </a:lnTo>
                <a:lnTo>
                  <a:pt x="2430955" y="2565652"/>
                </a:lnTo>
                <a:lnTo>
                  <a:pt x="0" y="2565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88185" y="3126101"/>
            <a:ext cx="13082791" cy="5064570"/>
          </a:xfrm>
          <a:custGeom>
            <a:avLst/>
            <a:gdLst/>
            <a:ahLst/>
            <a:cxnLst/>
            <a:rect l="l" t="t" r="r" b="b"/>
            <a:pathLst>
              <a:path w="13082791" h="5064570">
                <a:moveTo>
                  <a:pt x="0" y="0"/>
                </a:moveTo>
                <a:lnTo>
                  <a:pt x="13082792" y="0"/>
                </a:lnTo>
                <a:lnTo>
                  <a:pt x="13082792" y="5064570"/>
                </a:lnTo>
                <a:lnTo>
                  <a:pt x="0" y="5064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225101"/>
            <a:chOff x="0" y="0"/>
            <a:chExt cx="4816593" cy="3226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322660"/>
            </a:xfrm>
            <a:custGeom>
              <a:avLst/>
              <a:gdLst/>
              <a:ahLst/>
              <a:cxnLst/>
              <a:rect l="l" t="t" r="r" b="b"/>
              <a:pathLst>
                <a:path w="4816592" h="322660">
                  <a:moveTo>
                    <a:pt x="0" y="0"/>
                  </a:moveTo>
                  <a:lnTo>
                    <a:pt x="4816592" y="0"/>
                  </a:lnTo>
                  <a:lnTo>
                    <a:pt x="4816592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816593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61580">
            <a:off x="1249503" y="2794321"/>
            <a:ext cx="1901063" cy="2120861"/>
          </a:xfrm>
          <a:custGeom>
            <a:avLst/>
            <a:gdLst/>
            <a:ahLst/>
            <a:cxnLst/>
            <a:rect l="l" t="t" r="r" b="b"/>
            <a:pathLst>
              <a:path w="1901063" h="2120861">
                <a:moveTo>
                  <a:pt x="0" y="0"/>
                </a:moveTo>
                <a:lnTo>
                  <a:pt x="1901063" y="0"/>
                </a:lnTo>
                <a:lnTo>
                  <a:pt x="1901063" y="2120861"/>
                </a:lnTo>
                <a:lnTo>
                  <a:pt x="0" y="212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677" y="-6346609"/>
            <a:ext cx="20827355" cy="11740717"/>
            <a:chOff x="0" y="0"/>
            <a:chExt cx="660400" cy="372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72278"/>
            </a:xfrm>
            <a:custGeom>
              <a:avLst/>
              <a:gdLst/>
              <a:ahLst/>
              <a:cxnLst/>
              <a:rect l="l" t="t" r="r" b="b"/>
              <a:pathLst>
                <a:path w="660400" h="372278">
                  <a:moveTo>
                    <a:pt x="220252" y="353209"/>
                  </a:moveTo>
                  <a:cubicBezTo>
                    <a:pt x="254109" y="364723"/>
                    <a:pt x="292600" y="372278"/>
                    <a:pt x="330378" y="372278"/>
                  </a:cubicBezTo>
                  <a:cubicBezTo>
                    <a:pt x="368157" y="372278"/>
                    <a:pt x="404509" y="365801"/>
                    <a:pt x="438009" y="354287"/>
                  </a:cubicBezTo>
                  <a:cubicBezTo>
                    <a:pt x="438723" y="353928"/>
                    <a:pt x="439435" y="353928"/>
                    <a:pt x="440148" y="353569"/>
                  </a:cubicBezTo>
                  <a:cubicBezTo>
                    <a:pt x="565955" y="307513"/>
                    <a:pt x="658618" y="185899"/>
                    <a:pt x="660400" y="53561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3522"/>
                  </a:lnTo>
                  <a:cubicBezTo>
                    <a:pt x="1782" y="186618"/>
                    <a:pt x="93019" y="308233"/>
                    <a:pt x="220252" y="353209"/>
                  </a:cubicBez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60400" cy="245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487429" y="1981607"/>
            <a:ext cx="6861789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0"/>
              </a:lnSpc>
              <a:spcBef>
                <a:spcPct val="0"/>
              </a:spcBef>
            </a:pPr>
            <a:r>
              <a:rPr lang="en-US" sz="12000" spc="6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THANK YOU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028700" y="4229417"/>
            <a:ext cx="2453321" cy="6057583"/>
          </a:xfrm>
          <a:custGeom>
            <a:avLst/>
            <a:gdLst/>
            <a:ahLst/>
            <a:cxnLst/>
            <a:rect l="l" t="t" r="r" b="b"/>
            <a:pathLst>
              <a:path w="2453321" h="6057583">
                <a:moveTo>
                  <a:pt x="2453321" y="0"/>
                </a:moveTo>
                <a:lnTo>
                  <a:pt x="0" y="0"/>
                </a:lnTo>
                <a:lnTo>
                  <a:pt x="0" y="6057583"/>
                </a:lnTo>
                <a:lnTo>
                  <a:pt x="2453321" y="6057583"/>
                </a:lnTo>
                <a:lnTo>
                  <a:pt x="24533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05979" y="4229417"/>
            <a:ext cx="2453321" cy="6057583"/>
          </a:xfrm>
          <a:custGeom>
            <a:avLst/>
            <a:gdLst/>
            <a:ahLst/>
            <a:cxnLst/>
            <a:rect l="l" t="t" r="r" b="b"/>
            <a:pathLst>
              <a:path w="2453321" h="6057583">
                <a:moveTo>
                  <a:pt x="0" y="0"/>
                </a:moveTo>
                <a:lnTo>
                  <a:pt x="2453321" y="0"/>
                </a:lnTo>
                <a:lnTo>
                  <a:pt x="2453321" y="6057583"/>
                </a:lnTo>
                <a:lnTo>
                  <a:pt x="0" y="60575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30971"/>
            <a:chOff x="0" y="0"/>
            <a:chExt cx="4816593" cy="4032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03219"/>
            </a:xfrm>
            <a:custGeom>
              <a:avLst/>
              <a:gdLst/>
              <a:ahLst/>
              <a:cxnLst/>
              <a:rect l="l" t="t" r="r" b="b"/>
              <a:pathLst>
                <a:path w="4816592" h="403219">
                  <a:moveTo>
                    <a:pt x="0" y="0"/>
                  </a:moveTo>
                  <a:lnTo>
                    <a:pt x="4816592" y="0"/>
                  </a:lnTo>
                  <a:lnTo>
                    <a:pt x="4816592" y="403219"/>
                  </a:lnTo>
                  <a:lnTo>
                    <a:pt x="0" y="403219"/>
                  </a:ln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403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1947" y="315274"/>
            <a:ext cx="17092829" cy="1215697"/>
            <a:chOff x="0" y="0"/>
            <a:chExt cx="4501815" cy="320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1815" cy="320184"/>
            </a:xfrm>
            <a:custGeom>
              <a:avLst/>
              <a:gdLst/>
              <a:ahLst/>
              <a:cxnLst/>
              <a:rect l="l" t="t" r="r" b="b"/>
              <a:pathLst>
                <a:path w="4501815" h="320184">
                  <a:moveTo>
                    <a:pt x="0" y="0"/>
                  </a:moveTo>
                  <a:lnTo>
                    <a:pt x="4501815" y="0"/>
                  </a:lnTo>
                  <a:lnTo>
                    <a:pt x="4501815" y="320184"/>
                  </a:lnTo>
                  <a:lnTo>
                    <a:pt x="0" y="320184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4501815" cy="320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489584" y="522604"/>
            <a:ext cx="6013385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ANC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551472" y="2134540"/>
          <a:ext cx="17262086" cy="8097725"/>
        </p:xfrm>
        <a:graphic>
          <a:graphicData uri="http://schemas.openxmlformats.org/drawingml/2006/table">
            <a:tbl>
              <a:tblPr/>
              <a:tblGrid>
                <a:gridCol w="1389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4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23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7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589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9062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DATE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BW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PROTEIN/SUGAR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BP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FUNDUS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GA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MX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F/U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32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9/4/68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59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neg/neg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126/76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17+2 </a:t>
                      </a:r>
                      <a:endParaRPr lang="en-US" sz="1100"/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(LMP)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A43B37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24+3  (u/s)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marL="496569" lvl="1" indent="-248284" algn="l">
                        <a:lnSpc>
                          <a:spcPts val="321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299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U/S confirm GA: FHR +, EFW 712 gm ,            GA 24+3 wk, EDC 27/7/68 </a:t>
                      </a:r>
                      <a:endParaRPr lang="en-US" sz="1100"/>
                    </a:p>
                    <a:p>
                      <a:pPr marL="496569" lvl="1" indent="-248284" algn="l">
                        <a:lnSpc>
                          <a:spcPts val="3219"/>
                        </a:lnSpc>
                        <a:buFont typeface="Arial"/>
                        <a:buChar char="•"/>
                      </a:pPr>
                      <a:r>
                        <a:rPr lang="en-US" sz="2299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Lab 1</a:t>
                      </a:r>
                    </a:p>
                    <a:p>
                      <a:pPr marL="474979" lvl="1" indent="-237490" algn="l">
                        <a:lnSpc>
                          <a:spcPts val="3079"/>
                        </a:lnSpc>
                        <a:buFont typeface="Arial"/>
                        <a:buChar char="•"/>
                      </a:pPr>
                      <a:r>
                        <a:rPr lang="en-US" sz="2199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Urine amphetamine Pos: ส่งคลินิกบำบัดยาเสพติด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23/4/68+</a:t>
                      </a:r>
                      <a:endParaRPr lang="en-US" sz="1100"/>
                    </a:p>
                    <a:p>
                      <a:pPr algn="ctr">
                        <a:lnSpc>
                          <a:spcPts val="2240"/>
                        </a:lnSpc>
                      </a:pPr>
                      <a:r>
                        <a:rPr lang="en-US" sz="160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Lab 1 สามี+GST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745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23/4/68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1">
                          <a:solidFill>
                            <a:srgbClr val="A43B37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65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neg/neg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105/60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dirty="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2/4 &gt; o</a:t>
                      </a:r>
                      <a:endParaRPr lang="en-US" sz="1100" dirty="0"/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 dirty="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24 cm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26+3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marL="496569" lvl="1" indent="-248284" algn="l">
                        <a:lnSpc>
                          <a:spcPts val="321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299" b="1" dirty="0" err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ฟังผล</a:t>
                      </a:r>
                      <a:r>
                        <a:rPr lang="en-US" sz="2299" b="1" dirty="0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 Lab 1 Pt, GST 81 mg%</a:t>
                      </a:r>
                      <a:endParaRPr lang="en-US" sz="1100" dirty="0"/>
                    </a:p>
                    <a:p>
                      <a:pPr marL="496569" lvl="1" indent="-248284" algn="l">
                        <a:lnSpc>
                          <a:spcPts val="3219"/>
                        </a:lnSpc>
                        <a:buFont typeface="Arial"/>
                        <a:buChar char="•"/>
                      </a:pPr>
                      <a:r>
                        <a:rPr lang="en-US" sz="2299" b="1" dirty="0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Lab 1 </a:t>
                      </a:r>
                      <a:r>
                        <a:rPr lang="en-US" sz="2299" b="1" dirty="0" err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สามี</a:t>
                      </a:r>
                      <a:endParaRPr lang="en-US" sz="2299" b="1" dirty="0">
                        <a:solidFill>
                          <a:srgbClr val="294069"/>
                        </a:solidFill>
                        <a:latin typeface="Garet Bold"/>
                        <a:ea typeface="Garet Bold"/>
                        <a:cs typeface="Garet Bold"/>
                        <a:sym typeface="Garet Bold"/>
                      </a:endParaRPr>
                    </a:p>
                    <a:p>
                      <a:pPr marL="496569" lvl="1" indent="-248284" algn="l">
                        <a:lnSpc>
                          <a:spcPts val="3219"/>
                        </a:lnSpc>
                        <a:buFont typeface="Arial"/>
                        <a:buChar char="•"/>
                      </a:pPr>
                      <a:r>
                        <a:rPr lang="en-US" sz="2299" b="1" dirty="0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Hb typing </a:t>
                      </a:r>
                      <a:r>
                        <a:rPr lang="en-US" sz="2299" b="1" dirty="0" err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Pt+สามี</a:t>
                      </a:r>
                      <a:endParaRPr lang="en-US" sz="2299" b="1" dirty="0">
                        <a:solidFill>
                          <a:srgbClr val="294069"/>
                        </a:solidFill>
                        <a:latin typeface="Garet Bold"/>
                        <a:ea typeface="Garet Bold"/>
                        <a:cs typeface="Garet Bold"/>
                        <a:sym typeface="Garet Bold"/>
                      </a:endParaRPr>
                    </a:p>
                    <a:p>
                      <a:pPr marL="496569" lvl="1" indent="-248284" algn="l">
                        <a:lnSpc>
                          <a:spcPts val="3219"/>
                        </a:lnSpc>
                        <a:buFont typeface="Arial"/>
                        <a:buChar char="•"/>
                      </a:pPr>
                      <a:r>
                        <a:rPr lang="en-US" sz="2299" b="1" dirty="0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dT </a:t>
                      </a:r>
                      <a:r>
                        <a:rPr lang="en-US" sz="2299" b="1" dirty="0" err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กระตุ้น</a:t>
                      </a:r>
                      <a:r>
                        <a:rPr lang="en-US" sz="2299" b="1" dirty="0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</a:p>
                    <a:p>
                      <a:pPr marL="496569" lvl="1" indent="-248284" algn="l">
                        <a:lnSpc>
                          <a:spcPts val="3219"/>
                        </a:lnSpc>
                        <a:buFont typeface="Arial"/>
                        <a:buChar char="•"/>
                      </a:pPr>
                      <a:r>
                        <a:rPr lang="en-US" sz="2299" b="1" dirty="0" err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ส่งตรวจฟัน</a:t>
                      </a:r>
                      <a:endParaRPr lang="en-US" sz="2299" b="1" dirty="0">
                        <a:solidFill>
                          <a:srgbClr val="294069"/>
                        </a:solidFill>
                        <a:latin typeface="Garet Bold"/>
                        <a:ea typeface="Garet Bold"/>
                        <a:cs typeface="Garet Bold"/>
                        <a:sym typeface="Garet Bold"/>
                      </a:endParaRP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14/5/68</a:t>
                      </a:r>
                      <a:endParaRPr lang="en-US" sz="1100"/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+ตามผล Hb typing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326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24/4/68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1">
                          <a:solidFill>
                            <a:srgbClr val="A43B37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69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1">
                          <a:solidFill>
                            <a:srgbClr val="A43B37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+1/neg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A43B37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170/90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26+4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marL="474979" lvl="1" indent="-237490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99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U/S: Vx,EFW 917 gm, placenta posterior gr II</a:t>
                      </a:r>
                      <a:endParaRPr lang="en-US" sz="1100"/>
                    </a:p>
                    <a:p>
                      <a:pPr marL="474979" lvl="1" indent="-237490" algn="l">
                        <a:lnSpc>
                          <a:spcPts val="3079"/>
                        </a:lnSpc>
                        <a:buFont typeface="Arial"/>
                        <a:buChar char="•"/>
                      </a:pPr>
                      <a:r>
                        <a:rPr lang="en-US" sz="2199" b="1">
                          <a:solidFill>
                            <a:srgbClr val="A43B37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Edema 3+</a:t>
                      </a:r>
                    </a:p>
                    <a:p>
                      <a:pPr marL="474979" lvl="1" indent="-237490" algn="l">
                        <a:lnSpc>
                          <a:spcPts val="3079"/>
                        </a:lnSpc>
                        <a:buFont typeface="Arial"/>
                        <a:buChar char="•"/>
                      </a:pPr>
                      <a:r>
                        <a:rPr lang="en-US" sz="2199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Admit LR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307912" y="4884575"/>
            <a:ext cx="1910994" cy="54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58"/>
              </a:lnSpc>
              <a:spcBef>
                <a:spcPct val="0"/>
              </a:spcBef>
            </a:pPr>
            <a:r>
              <a:rPr lang="en-US" sz="3780" spc="1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รพช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7912" y="7204267"/>
            <a:ext cx="1910994" cy="54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58"/>
              </a:lnSpc>
              <a:spcBef>
                <a:spcPct val="0"/>
              </a:spcBef>
            </a:pPr>
            <a:r>
              <a:rPr lang="en-US" sz="3780" spc="1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รพช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7912" y="9523958"/>
            <a:ext cx="1910994" cy="54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58"/>
              </a:lnSpc>
              <a:spcBef>
                <a:spcPct val="0"/>
              </a:spcBef>
            </a:pPr>
            <a:r>
              <a:rPr lang="en-US" sz="3780" spc="1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คลินิก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826514"/>
            <a:chOff x="0" y="0"/>
            <a:chExt cx="4816593" cy="1271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71181"/>
            </a:xfrm>
            <a:custGeom>
              <a:avLst/>
              <a:gdLst/>
              <a:ahLst/>
              <a:cxnLst/>
              <a:rect l="l" t="t" r="r" b="b"/>
              <a:pathLst>
                <a:path w="4816592" h="1271181">
                  <a:moveTo>
                    <a:pt x="0" y="0"/>
                  </a:moveTo>
                  <a:lnTo>
                    <a:pt x="4816592" y="0"/>
                  </a:lnTo>
                  <a:lnTo>
                    <a:pt x="4816592" y="1271181"/>
                  </a:lnTo>
                  <a:lnTo>
                    <a:pt x="0" y="1271181"/>
                  </a:lnTo>
                  <a:close/>
                </a:path>
              </a:pathLst>
            </a:custGeom>
            <a:solidFill>
              <a:srgbClr val="E7F1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271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826514"/>
            <a:ext cx="4803951" cy="4431786"/>
            <a:chOff x="0" y="0"/>
            <a:chExt cx="1265238" cy="11672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65238" cy="1167219"/>
            </a:xfrm>
            <a:custGeom>
              <a:avLst/>
              <a:gdLst/>
              <a:ahLst/>
              <a:cxnLst/>
              <a:rect l="l" t="t" r="r" b="b"/>
              <a:pathLst>
                <a:path w="1265238" h="1167219">
                  <a:moveTo>
                    <a:pt x="0" y="0"/>
                  </a:moveTo>
                  <a:lnTo>
                    <a:pt x="1265238" y="0"/>
                  </a:lnTo>
                  <a:lnTo>
                    <a:pt x="1265238" y="1167219"/>
                  </a:lnTo>
                  <a:lnTo>
                    <a:pt x="0" y="11672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265238" cy="1167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42024" y="4826514"/>
            <a:ext cx="4803951" cy="4431786"/>
            <a:chOff x="0" y="0"/>
            <a:chExt cx="1265238" cy="11672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5238" cy="1167219"/>
            </a:xfrm>
            <a:custGeom>
              <a:avLst/>
              <a:gdLst/>
              <a:ahLst/>
              <a:cxnLst/>
              <a:rect l="l" t="t" r="r" b="b"/>
              <a:pathLst>
                <a:path w="1265238" h="1167219">
                  <a:moveTo>
                    <a:pt x="0" y="0"/>
                  </a:moveTo>
                  <a:lnTo>
                    <a:pt x="1265238" y="0"/>
                  </a:lnTo>
                  <a:lnTo>
                    <a:pt x="1265238" y="1167219"/>
                  </a:lnTo>
                  <a:lnTo>
                    <a:pt x="0" y="11672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5238" cy="1167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55349" y="4826514"/>
            <a:ext cx="4803951" cy="4431786"/>
            <a:chOff x="0" y="0"/>
            <a:chExt cx="1265238" cy="116721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5238" cy="1167219"/>
            </a:xfrm>
            <a:custGeom>
              <a:avLst/>
              <a:gdLst/>
              <a:ahLst/>
              <a:cxnLst/>
              <a:rect l="l" t="t" r="r" b="b"/>
              <a:pathLst>
                <a:path w="1265238" h="1167219">
                  <a:moveTo>
                    <a:pt x="0" y="0"/>
                  </a:moveTo>
                  <a:lnTo>
                    <a:pt x="1265238" y="0"/>
                  </a:lnTo>
                  <a:lnTo>
                    <a:pt x="1265238" y="1167219"/>
                  </a:lnTo>
                  <a:lnTo>
                    <a:pt x="0" y="11672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265238" cy="1167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3601413"/>
            <a:ext cx="4803951" cy="1225101"/>
            <a:chOff x="0" y="0"/>
            <a:chExt cx="1265238" cy="3226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65238" cy="322660"/>
            </a:xfrm>
            <a:custGeom>
              <a:avLst/>
              <a:gdLst/>
              <a:ahLst/>
              <a:cxnLst/>
              <a:rect l="l" t="t" r="r" b="b"/>
              <a:pathLst>
                <a:path w="1265238" h="322660">
                  <a:moveTo>
                    <a:pt x="0" y="0"/>
                  </a:moveTo>
                  <a:lnTo>
                    <a:pt x="1265238" y="0"/>
                  </a:lnTo>
                  <a:lnTo>
                    <a:pt x="1265238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265238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742024" y="3601413"/>
            <a:ext cx="4803951" cy="1225101"/>
            <a:chOff x="0" y="0"/>
            <a:chExt cx="1265238" cy="3226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5238" cy="322660"/>
            </a:xfrm>
            <a:custGeom>
              <a:avLst/>
              <a:gdLst/>
              <a:ahLst/>
              <a:cxnLst/>
              <a:rect l="l" t="t" r="r" b="b"/>
              <a:pathLst>
                <a:path w="1265238" h="322660">
                  <a:moveTo>
                    <a:pt x="0" y="0"/>
                  </a:moveTo>
                  <a:lnTo>
                    <a:pt x="1265238" y="0"/>
                  </a:lnTo>
                  <a:lnTo>
                    <a:pt x="1265238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1265238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455349" y="3601413"/>
            <a:ext cx="4803951" cy="1225101"/>
            <a:chOff x="0" y="0"/>
            <a:chExt cx="1265238" cy="3226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65238" cy="322660"/>
            </a:xfrm>
            <a:custGeom>
              <a:avLst/>
              <a:gdLst/>
              <a:ahLst/>
              <a:cxnLst/>
              <a:rect l="l" t="t" r="r" b="b"/>
              <a:pathLst>
                <a:path w="1265238" h="322660">
                  <a:moveTo>
                    <a:pt x="0" y="0"/>
                  </a:moveTo>
                  <a:lnTo>
                    <a:pt x="1265238" y="0"/>
                  </a:lnTo>
                  <a:lnTo>
                    <a:pt x="1265238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265238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1574317"/>
            <a:ext cx="13414466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Lab I : 9/4/68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6642" y="3852107"/>
            <a:ext cx="4008068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20"/>
              </a:lnSpc>
              <a:spcBef>
                <a:spcPct val="0"/>
              </a:spcBef>
            </a:pPr>
            <a:r>
              <a:rPr lang="en-US" sz="4200" spc="21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CBC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39966" y="3852107"/>
            <a:ext cx="4008068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20"/>
              </a:lnSpc>
              <a:spcBef>
                <a:spcPct val="0"/>
              </a:spcBef>
            </a:pPr>
            <a:r>
              <a:rPr lang="en-US" sz="4200" spc="21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Blood group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53291" y="3852107"/>
            <a:ext cx="4008068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20"/>
              </a:lnSpc>
              <a:spcBef>
                <a:spcPct val="0"/>
              </a:spcBef>
            </a:pPr>
            <a:r>
              <a:rPr lang="en-US" sz="4200" spc="21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Serology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5067300"/>
            <a:ext cx="4741774" cy="193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310"/>
              </a:lnSpc>
              <a:buFont typeface="Arial"/>
              <a:buChar char="•"/>
            </a:pPr>
            <a:r>
              <a:rPr lang="en-US" sz="3000" b="1" spc="-30">
                <a:solidFill>
                  <a:srgbClr val="A43B37"/>
                </a:solidFill>
                <a:latin typeface="Garet Bold"/>
                <a:ea typeface="Garet Bold"/>
                <a:cs typeface="Garet Bold"/>
                <a:sym typeface="Garet Bold"/>
              </a:rPr>
              <a:t>Hct 29.7</a:t>
            </a:r>
          </a:p>
          <a:p>
            <a:pPr marL="647700" lvl="1" indent="-323850" algn="l">
              <a:lnSpc>
                <a:spcPts val="5310"/>
              </a:lnSpc>
              <a:buFont typeface="Arial"/>
              <a:buChar char="•"/>
            </a:pPr>
            <a:r>
              <a:rPr lang="en-US" sz="3000" b="1" spc="-30">
                <a:solidFill>
                  <a:srgbClr val="A43B37"/>
                </a:solidFill>
                <a:latin typeface="Garet Bold"/>
                <a:ea typeface="Garet Bold"/>
                <a:cs typeface="Garet Bold"/>
                <a:sym typeface="Garet Bold"/>
              </a:rPr>
              <a:t>MCV 58.5</a:t>
            </a:r>
          </a:p>
          <a:p>
            <a:pPr marL="647700" lvl="1" indent="-323850" algn="l">
              <a:lnSpc>
                <a:spcPts val="5130"/>
              </a:lnSpc>
              <a:buFont typeface="Arial"/>
              <a:buChar char="•"/>
            </a:pPr>
            <a:r>
              <a:rPr lang="en-US" sz="3000" b="1" spc="-30">
                <a:solidFill>
                  <a:srgbClr val="A43B37"/>
                </a:solidFill>
                <a:latin typeface="Garet Bold"/>
                <a:ea typeface="Garet Bold"/>
                <a:cs typeface="Garet Bold"/>
                <a:sym typeface="Garet Bold"/>
              </a:rPr>
              <a:t>DCIP Positive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742024" y="5019675"/>
            <a:ext cx="4803951" cy="139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820"/>
              </a:lnSpc>
              <a:buFont typeface="Arial"/>
              <a:buChar char="•"/>
            </a:pPr>
            <a:r>
              <a:rPr lang="en-US" sz="3000" b="1" spc="-3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Gr.A</a:t>
            </a:r>
          </a:p>
          <a:p>
            <a:pPr marL="647700" lvl="1" indent="-323850" algn="l">
              <a:lnSpc>
                <a:spcPts val="5820"/>
              </a:lnSpc>
              <a:buFont typeface="Arial"/>
              <a:buChar char="•"/>
            </a:pPr>
            <a:r>
              <a:rPr lang="en-US" sz="3000" b="1" spc="-3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Rh Positive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521216" y="4993202"/>
            <a:ext cx="4609871" cy="231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6330"/>
              </a:lnSpc>
              <a:buFont typeface="Arial"/>
              <a:buChar char="•"/>
            </a:pPr>
            <a:r>
              <a:rPr lang="en-US" sz="3000" b="1" spc="-177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HBsAg Negative</a:t>
            </a:r>
          </a:p>
          <a:p>
            <a:pPr marL="647700" lvl="1" indent="-323850" algn="just">
              <a:lnSpc>
                <a:spcPts val="6330"/>
              </a:lnSpc>
              <a:buFont typeface="Arial"/>
              <a:buChar char="•"/>
            </a:pPr>
            <a:r>
              <a:rPr lang="en-US" sz="3000" b="1" spc="-177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VDRL NR</a:t>
            </a:r>
          </a:p>
          <a:p>
            <a:pPr marL="647700" lvl="1" indent="-323850" algn="just">
              <a:lnSpc>
                <a:spcPts val="6330"/>
              </a:lnSpc>
              <a:buFont typeface="Arial"/>
              <a:buChar char="•"/>
            </a:pPr>
            <a:r>
              <a:rPr lang="en-US" sz="3000" b="1" spc="-177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Anti-HIV NR</a:t>
            </a:r>
          </a:p>
        </p:txBody>
      </p:sp>
      <p:sp>
        <p:nvSpPr>
          <p:cNvPr id="30" name="Freeform 30"/>
          <p:cNvSpPr/>
          <p:nvPr/>
        </p:nvSpPr>
        <p:spPr>
          <a:xfrm rot="-354750">
            <a:off x="5639519" y="6458496"/>
            <a:ext cx="1318489" cy="3600916"/>
          </a:xfrm>
          <a:custGeom>
            <a:avLst/>
            <a:gdLst/>
            <a:ahLst/>
            <a:cxnLst/>
            <a:rect l="l" t="t" r="r" b="b"/>
            <a:pathLst>
              <a:path w="1318489" h="3600916">
                <a:moveTo>
                  <a:pt x="0" y="0"/>
                </a:moveTo>
                <a:lnTo>
                  <a:pt x="1318490" y="0"/>
                </a:lnTo>
                <a:lnTo>
                  <a:pt x="1318490" y="3600916"/>
                </a:lnTo>
                <a:lnTo>
                  <a:pt x="0" y="360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12220"/>
            <a:chOff x="0" y="0"/>
            <a:chExt cx="4816593" cy="687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87992"/>
            </a:xfrm>
            <a:custGeom>
              <a:avLst/>
              <a:gdLst/>
              <a:ahLst/>
              <a:cxnLst/>
              <a:rect l="l" t="t" r="r" b="b"/>
              <a:pathLst>
                <a:path w="4816592" h="687992">
                  <a:moveTo>
                    <a:pt x="0" y="0"/>
                  </a:moveTo>
                  <a:lnTo>
                    <a:pt x="4816592" y="0"/>
                  </a:lnTo>
                  <a:lnTo>
                    <a:pt x="4816592" y="687992"/>
                  </a:lnTo>
                  <a:lnTo>
                    <a:pt x="0" y="687992"/>
                  </a:ln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68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781999"/>
            <a:ext cx="16230600" cy="1830221"/>
            <a:chOff x="0" y="0"/>
            <a:chExt cx="4274726" cy="48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482034"/>
            </a:xfrm>
            <a:custGeom>
              <a:avLst/>
              <a:gdLst/>
              <a:ahLst/>
              <a:cxnLst/>
              <a:rect l="l" t="t" r="r" b="b"/>
              <a:pathLst>
                <a:path w="4274726" h="482034">
                  <a:moveTo>
                    <a:pt x="0" y="0"/>
                  </a:moveTo>
                  <a:lnTo>
                    <a:pt x="4274726" y="0"/>
                  </a:lnTo>
                  <a:lnTo>
                    <a:pt x="4274726" y="482034"/>
                  </a:lnTo>
                  <a:lnTo>
                    <a:pt x="0" y="482034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4274726" cy="48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612220"/>
            <a:ext cx="16230600" cy="7356619"/>
            <a:chOff x="0" y="0"/>
            <a:chExt cx="4274726" cy="19375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937546"/>
            </a:xfrm>
            <a:custGeom>
              <a:avLst/>
              <a:gdLst/>
              <a:ahLst/>
              <a:cxnLst/>
              <a:rect l="l" t="t" r="r" b="b"/>
              <a:pathLst>
                <a:path w="4274726" h="1937546">
                  <a:moveTo>
                    <a:pt x="0" y="0"/>
                  </a:moveTo>
                  <a:lnTo>
                    <a:pt x="4274726" y="0"/>
                  </a:lnTo>
                  <a:lnTo>
                    <a:pt x="4274726" y="1937546"/>
                  </a:lnTo>
                  <a:lnTo>
                    <a:pt x="0" y="19375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4274726" cy="1937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96737" y="1209675"/>
            <a:ext cx="14694527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At LR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96737" y="3093060"/>
            <a:ext cx="15042508" cy="7292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335288"/>
                </a:solidFill>
                <a:latin typeface="Garet"/>
                <a:ea typeface="Garet"/>
                <a:cs typeface="Garet"/>
                <a:sym typeface="Garet"/>
              </a:rPr>
              <a:t>CC: ไปฝากครรภ์ที่คลินิก </a:t>
            </a:r>
            <a:r>
              <a:rPr lang="en-US" sz="3200" b="1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ตรวจพบความดันโลหิตสูง 170/90 mmHg</a:t>
            </a:r>
          </a:p>
          <a:p>
            <a:pPr algn="l">
              <a:lnSpc>
                <a:spcPts val="4480"/>
              </a:lnSpc>
            </a:pPr>
            <a:endParaRPr lang="en-US" sz="3200" b="1">
              <a:solidFill>
                <a:srgbClr val="335288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335288"/>
                </a:solidFill>
                <a:latin typeface="Garet"/>
                <a:ea typeface="Garet"/>
                <a:cs typeface="Garet"/>
                <a:sym typeface="Garet"/>
              </a:rPr>
              <a:t>PI: 3 วันก่อน มีอาการ </a:t>
            </a:r>
            <a:r>
              <a:rPr lang="en-US" sz="3200" b="1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ไอเเห้งๆ </a:t>
            </a:r>
            <a:r>
              <a:rPr lang="en-US" sz="3200">
                <a:solidFill>
                  <a:srgbClr val="335288"/>
                </a:solidFill>
                <a:latin typeface="Garet"/>
                <a:ea typeface="Garet"/>
                <a:cs typeface="Garet"/>
                <a:sym typeface="Garet"/>
              </a:rPr>
              <a:t>ไม่หอบ ไม่มีไข้ นอนราบได้ </a:t>
            </a:r>
            <a:r>
              <a:rPr lang="en-US" sz="3200" b="1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ขาบวม 2 ข้าง </a:t>
            </a:r>
            <a:r>
              <a:rPr lang="en-US" sz="3200">
                <a:solidFill>
                  <a:srgbClr val="335288"/>
                </a:solidFill>
                <a:latin typeface="Garet"/>
                <a:ea typeface="Garet"/>
                <a:cs typeface="Garet"/>
                <a:sym typeface="Garet"/>
              </a:rPr>
              <a:t>ไม่มีอาการปวดศรีษะหรือตาพร่ามัว </a:t>
            </a:r>
            <a:r>
              <a:rPr lang="en-US" sz="3200" b="1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มีอาการจุกใต้ลิ้นปี่เล็กน้อย</a:t>
            </a:r>
            <a:r>
              <a:rPr lang="en-US" sz="3200">
                <a:solidFill>
                  <a:srgbClr val="335288"/>
                </a:solidFill>
                <a:latin typeface="Garet"/>
                <a:ea typeface="Garet"/>
                <a:cs typeface="Garet"/>
                <a:sym typeface="Garet"/>
              </a:rPr>
              <a:t>  รู้สึกว่าลูกดิ้นปกติ ไม่ท้องปั้นเเข็ง ไม่มีมูกเลือดออกทางช่องคลอด ไม่มีน้ำเดิน ไปฝากครรภ์ที่คลินิก </a:t>
            </a:r>
            <a:r>
              <a:rPr lang="en-US" sz="3200" b="1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ตรวจพบความดันโลหิตสูง 170/90 mmHg</a:t>
            </a:r>
          </a:p>
          <a:p>
            <a:pPr algn="l">
              <a:lnSpc>
                <a:spcPts val="4060"/>
              </a:lnSpc>
            </a:pPr>
            <a:endParaRPr lang="en-US" sz="3200" b="1">
              <a:solidFill>
                <a:srgbClr val="335288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4760"/>
              </a:lnSpc>
            </a:pPr>
            <a:r>
              <a:rPr lang="en-US" sz="3400" spc="-34">
                <a:solidFill>
                  <a:srgbClr val="335288"/>
                </a:solidFill>
                <a:latin typeface="Garet"/>
                <a:ea typeface="Garet"/>
                <a:cs typeface="Garet"/>
                <a:sym typeface="Garet"/>
              </a:rPr>
              <a:t>PE: V/S BT 37 c, RR 20 bpm, PR 108 bpm, </a:t>
            </a:r>
            <a:r>
              <a:rPr lang="en-US" sz="3400" b="1" spc="-34">
                <a:solidFill>
                  <a:srgbClr val="C14F55"/>
                </a:solidFill>
                <a:latin typeface="Garet Bold"/>
                <a:ea typeface="Garet Bold"/>
                <a:cs typeface="Garet Bold"/>
                <a:sym typeface="Garet Bold"/>
              </a:rPr>
              <a:t>BP 169/124 mmHg</a:t>
            </a:r>
          </a:p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 spc="-27">
                <a:solidFill>
                  <a:srgbClr val="335288"/>
                </a:solidFill>
                <a:latin typeface="Garet"/>
                <a:ea typeface="Garet"/>
                <a:cs typeface="Garet"/>
                <a:sym typeface="Garet"/>
              </a:rPr>
              <a:t>HEENT: not pale conjunctiva</a:t>
            </a:r>
          </a:p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 spc="-27">
                <a:solidFill>
                  <a:srgbClr val="335288"/>
                </a:solidFill>
                <a:latin typeface="Garet"/>
                <a:ea typeface="Garet"/>
                <a:cs typeface="Garet"/>
                <a:sym typeface="Garet"/>
              </a:rPr>
              <a:t>Heart: normal S1, S2, no murmur </a:t>
            </a:r>
          </a:p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 spc="-27">
                <a:solidFill>
                  <a:srgbClr val="335288"/>
                </a:solidFill>
                <a:latin typeface="Garet"/>
                <a:ea typeface="Garet"/>
                <a:cs typeface="Garet"/>
                <a:sym typeface="Garet"/>
              </a:rPr>
              <a:t>Lung: clear both lung</a:t>
            </a:r>
          </a:p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 spc="-27">
                <a:solidFill>
                  <a:srgbClr val="335288"/>
                </a:solidFill>
                <a:latin typeface="Garet"/>
                <a:ea typeface="Garet"/>
                <a:cs typeface="Garet"/>
                <a:sym typeface="Garet"/>
              </a:rPr>
              <a:t>Abdomen: ¼ &gt; umbilicus, FHR 135 bpm, no uterine contraction</a:t>
            </a:r>
          </a:p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 spc="-27">
                <a:solidFill>
                  <a:srgbClr val="335288"/>
                </a:solidFill>
                <a:latin typeface="Garet"/>
                <a:ea typeface="Garet"/>
                <a:cs typeface="Garet"/>
                <a:sym typeface="Garet"/>
              </a:rPr>
              <a:t>Extremities: </a:t>
            </a:r>
            <a:r>
              <a:rPr lang="en-US" sz="2700" b="1" spc="-27">
                <a:solidFill>
                  <a:srgbClr val="C14F55"/>
                </a:solidFill>
                <a:latin typeface="Garet Bold"/>
                <a:ea typeface="Garet Bold"/>
                <a:cs typeface="Garet Bold"/>
                <a:sym typeface="Garet Bold"/>
              </a:rPr>
              <a:t>pitting edema 2+ at both leg</a:t>
            </a:r>
          </a:p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 spc="-27">
                <a:solidFill>
                  <a:srgbClr val="335288"/>
                </a:solidFill>
                <a:latin typeface="Garet"/>
                <a:ea typeface="Garet"/>
                <a:cs typeface="Garet"/>
                <a:sym typeface="Garet"/>
              </a:rPr>
              <a:t>No PV</a:t>
            </a:r>
          </a:p>
          <a:p>
            <a:pPr algn="l">
              <a:lnSpc>
                <a:spcPts val="4340"/>
              </a:lnSpc>
            </a:pPr>
            <a:endParaRPr lang="en-US" sz="2700" spc="-27">
              <a:solidFill>
                <a:srgbClr val="335288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553213" cy="6504256"/>
            <a:chOff x="0" y="0"/>
            <a:chExt cx="1199200" cy="17130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9200" cy="1713055"/>
            </a:xfrm>
            <a:custGeom>
              <a:avLst/>
              <a:gdLst/>
              <a:ahLst/>
              <a:cxnLst/>
              <a:rect l="l" t="t" r="r" b="b"/>
              <a:pathLst>
                <a:path w="1199200" h="1713055">
                  <a:moveTo>
                    <a:pt x="0" y="0"/>
                  </a:moveTo>
                  <a:lnTo>
                    <a:pt x="1199200" y="0"/>
                  </a:lnTo>
                  <a:lnTo>
                    <a:pt x="1199200" y="1713055"/>
                  </a:lnTo>
                  <a:lnTo>
                    <a:pt x="0" y="1713055"/>
                  </a:lnTo>
                  <a:close/>
                </a:path>
              </a:pathLst>
            </a:custGeom>
            <a:solidFill>
              <a:srgbClr val="A1D4E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99200" cy="1713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504256"/>
            <a:ext cx="4553213" cy="3782744"/>
            <a:chOff x="0" y="0"/>
            <a:chExt cx="1199200" cy="9962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9200" cy="996278"/>
            </a:xfrm>
            <a:custGeom>
              <a:avLst/>
              <a:gdLst/>
              <a:ahLst/>
              <a:cxnLst/>
              <a:rect l="l" t="t" r="r" b="b"/>
              <a:pathLst>
                <a:path w="1199200" h="996278">
                  <a:moveTo>
                    <a:pt x="0" y="0"/>
                  </a:moveTo>
                  <a:lnTo>
                    <a:pt x="1199200" y="0"/>
                  </a:lnTo>
                  <a:lnTo>
                    <a:pt x="1199200" y="996278"/>
                  </a:lnTo>
                  <a:lnTo>
                    <a:pt x="0" y="996278"/>
                  </a:lnTo>
                  <a:close/>
                </a:path>
              </a:pathLst>
            </a:custGeom>
            <a:solidFill>
              <a:srgbClr val="F1B756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199200" cy="996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86728" y="1535599"/>
            <a:ext cx="11991647" cy="3267178"/>
            <a:chOff x="0" y="0"/>
            <a:chExt cx="3158294" cy="8604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58294" cy="860491"/>
            </a:xfrm>
            <a:custGeom>
              <a:avLst/>
              <a:gdLst/>
              <a:ahLst/>
              <a:cxnLst/>
              <a:rect l="l" t="t" r="r" b="b"/>
              <a:pathLst>
                <a:path w="3158294" h="860491">
                  <a:moveTo>
                    <a:pt x="0" y="0"/>
                  </a:moveTo>
                  <a:lnTo>
                    <a:pt x="3158294" y="0"/>
                  </a:lnTo>
                  <a:lnTo>
                    <a:pt x="3158294" y="860491"/>
                  </a:lnTo>
                  <a:lnTo>
                    <a:pt x="0" y="8604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158294" cy="860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86728" y="359093"/>
            <a:ext cx="11991647" cy="1225101"/>
            <a:chOff x="0" y="0"/>
            <a:chExt cx="3158294" cy="3226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58294" cy="322660"/>
            </a:xfrm>
            <a:custGeom>
              <a:avLst/>
              <a:gdLst/>
              <a:ahLst/>
              <a:cxnLst/>
              <a:rect l="l" t="t" r="r" b="b"/>
              <a:pathLst>
                <a:path w="3158294" h="322660">
                  <a:moveTo>
                    <a:pt x="0" y="0"/>
                  </a:moveTo>
                  <a:lnTo>
                    <a:pt x="3158294" y="0"/>
                  </a:lnTo>
                  <a:lnTo>
                    <a:pt x="315829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15829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486728" y="6312874"/>
            <a:ext cx="11991647" cy="3677389"/>
            <a:chOff x="0" y="0"/>
            <a:chExt cx="3158294" cy="9685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58294" cy="968530"/>
            </a:xfrm>
            <a:custGeom>
              <a:avLst/>
              <a:gdLst/>
              <a:ahLst/>
              <a:cxnLst/>
              <a:rect l="l" t="t" r="r" b="b"/>
              <a:pathLst>
                <a:path w="3158294" h="968530">
                  <a:moveTo>
                    <a:pt x="0" y="0"/>
                  </a:moveTo>
                  <a:lnTo>
                    <a:pt x="3158294" y="0"/>
                  </a:lnTo>
                  <a:lnTo>
                    <a:pt x="3158294" y="968530"/>
                  </a:lnTo>
                  <a:lnTo>
                    <a:pt x="0" y="9685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3158294" cy="968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86728" y="5021852"/>
            <a:ext cx="11991647" cy="2682691"/>
            <a:chOff x="0" y="0"/>
            <a:chExt cx="3158294" cy="7065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58294" cy="706553"/>
            </a:xfrm>
            <a:custGeom>
              <a:avLst/>
              <a:gdLst/>
              <a:ahLst/>
              <a:cxnLst/>
              <a:rect l="l" t="t" r="r" b="b"/>
              <a:pathLst>
                <a:path w="3158294" h="706553">
                  <a:moveTo>
                    <a:pt x="0" y="0"/>
                  </a:moveTo>
                  <a:lnTo>
                    <a:pt x="3158294" y="0"/>
                  </a:lnTo>
                  <a:lnTo>
                    <a:pt x="3158294" y="706553"/>
                  </a:lnTo>
                  <a:lnTo>
                    <a:pt x="0" y="706553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3158294" cy="706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754299" y="7037529"/>
            <a:ext cx="2952734" cy="2952734"/>
          </a:xfrm>
          <a:custGeom>
            <a:avLst/>
            <a:gdLst/>
            <a:ahLst/>
            <a:cxnLst/>
            <a:rect l="l" t="t" r="r" b="b"/>
            <a:pathLst>
              <a:path w="2952734" h="2952734">
                <a:moveTo>
                  <a:pt x="0" y="0"/>
                </a:moveTo>
                <a:lnTo>
                  <a:pt x="2952734" y="0"/>
                </a:lnTo>
                <a:lnTo>
                  <a:pt x="2952734" y="2952734"/>
                </a:lnTo>
                <a:lnTo>
                  <a:pt x="0" y="2952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107599" y="9024693"/>
            <a:ext cx="4180401" cy="836080"/>
          </a:xfrm>
          <a:custGeom>
            <a:avLst/>
            <a:gdLst/>
            <a:ahLst/>
            <a:cxnLst/>
            <a:rect l="l" t="t" r="r" b="b"/>
            <a:pathLst>
              <a:path w="4180401" h="836080">
                <a:moveTo>
                  <a:pt x="0" y="0"/>
                </a:moveTo>
                <a:lnTo>
                  <a:pt x="4180401" y="0"/>
                </a:lnTo>
                <a:lnTo>
                  <a:pt x="4180401" y="836080"/>
                </a:lnTo>
                <a:lnTo>
                  <a:pt x="0" y="83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22387" y="1735113"/>
            <a:ext cx="3908440" cy="441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 spc="-36">
                <a:solidFill>
                  <a:srgbClr val="1D355F"/>
                </a:solidFill>
                <a:latin typeface="Garet Bold"/>
                <a:ea typeface="Garet Bold"/>
                <a:cs typeface="Garet Bold"/>
                <a:sym typeface="Garet Bold"/>
              </a:rPr>
              <a:t>BP at LR</a:t>
            </a:r>
          </a:p>
          <a:p>
            <a:pPr algn="ctr">
              <a:lnSpc>
                <a:spcPts val="3920"/>
              </a:lnSpc>
            </a:pPr>
            <a:endParaRPr lang="en-US" sz="3699" b="1" spc="-36">
              <a:solidFill>
                <a:srgbClr val="1D355F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604521" lvl="1" indent="-302261" algn="l">
              <a:lnSpc>
                <a:spcPts val="4536"/>
              </a:lnSpc>
              <a:buFont typeface="Arial"/>
              <a:buChar char="•"/>
            </a:pPr>
            <a:r>
              <a:rPr lang="en-US" sz="2800" b="1" spc="-28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10.00: 169/124</a:t>
            </a:r>
          </a:p>
          <a:p>
            <a:pPr marL="604521" lvl="1" indent="-302261" algn="l">
              <a:lnSpc>
                <a:spcPts val="4536"/>
              </a:lnSpc>
              <a:buFont typeface="Arial"/>
              <a:buChar char="•"/>
            </a:pPr>
            <a:r>
              <a:rPr lang="en-US" sz="2800" b="1" spc="-28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10.15: 180/120</a:t>
            </a:r>
          </a:p>
          <a:p>
            <a:pPr marL="604521" lvl="1" indent="-302261" algn="l">
              <a:lnSpc>
                <a:spcPts val="4536"/>
              </a:lnSpc>
              <a:buFont typeface="Arial"/>
              <a:buChar char="•"/>
            </a:pPr>
            <a:r>
              <a:rPr lang="en-US" sz="2800" b="1" spc="-28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10.30: 180/120</a:t>
            </a:r>
          </a:p>
          <a:p>
            <a:pPr marL="604521" lvl="1" indent="-302261" algn="l">
              <a:lnSpc>
                <a:spcPts val="4536"/>
              </a:lnSpc>
              <a:buFont typeface="Arial"/>
              <a:buChar char="•"/>
            </a:pPr>
            <a:r>
              <a:rPr lang="en-US" sz="2800" b="1" spc="-28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10.45: 190/120</a:t>
            </a:r>
          </a:p>
          <a:p>
            <a:pPr algn="l">
              <a:lnSpc>
                <a:spcPts val="3920"/>
              </a:lnSpc>
            </a:pPr>
            <a:endParaRPr lang="en-US" sz="2800" b="1" spc="-28">
              <a:solidFill>
                <a:srgbClr val="335288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3920"/>
              </a:lnSpc>
            </a:pPr>
            <a:r>
              <a:rPr lang="en-US" sz="2800" b="1" u="none" strike="noStrike" spc="-28">
                <a:solidFill>
                  <a:srgbClr val="335288"/>
                </a:solidFill>
                <a:latin typeface="Garet Bold"/>
                <a:ea typeface="Garet Bold"/>
                <a:cs typeface="Garet Bold"/>
                <a:sym typeface="Garet Bold"/>
              </a:rPr>
              <a:t>O2 sat 97%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24675" y="5593169"/>
            <a:ext cx="11087380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 spc="25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Imp: Severe preeclampsia c severe feature </a:t>
            </a:r>
          </a:p>
          <a:p>
            <a:pPr algn="l">
              <a:lnSpc>
                <a:spcPts val="5500"/>
              </a:lnSpc>
            </a:pPr>
            <a:r>
              <a:rPr lang="en-US" sz="5000" spc="25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due to uncontrol BP</a:t>
            </a:r>
          </a:p>
          <a:p>
            <a:pPr marL="0" lvl="0" indent="0" algn="l">
              <a:lnSpc>
                <a:spcPts val="5500"/>
              </a:lnSpc>
              <a:spcBef>
                <a:spcPct val="0"/>
              </a:spcBef>
            </a:pPr>
            <a:endParaRPr lang="en-US" sz="5000" spc="25">
              <a:solidFill>
                <a:srgbClr val="FFFFFF"/>
              </a:solidFill>
              <a:latin typeface="Berthold Block"/>
              <a:ea typeface="Berthold Block"/>
              <a:cs typeface="Berthold Block"/>
              <a:sym typeface="Berthold Block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024675" y="1655498"/>
            <a:ext cx="10953891" cy="295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4756"/>
              </a:lnSpc>
              <a:buFont typeface="Arial"/>
              <a:buChar char="•"/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W/U Lab PIH</a:t>
            </a:r>
          </a:p>
          <a:p>
            <a:pPr marL="626111" lvl="1" indent="-313055" algn="l">
              <a:lnSpc>
                <a:spcPts val="4756"/>
              </a:lnSpc>
              <a:buFont typeface="Arial"/>
              <a:buChar char="•"/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Retain Foley cath</a:t>
            </a:r>
          </a:p>
          <a:p>
            <a:pPr marL="626111" lvl="1" indent="-313055" algn="l">
              <a:lnSpc>
                <a:spcPts val="4756"/>
              </a:lnSpc>
              <a:buFont typeface="Arial"/>
              <a:buChar char="•"/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Dexa 6 mg IM q 12 hr x 4 dose</a:t>
            </a:r>
          </a:p>
          <a:p>
            <a:pPr marL="626111" lvl="1" indent="-313055" algn="l">
              <a:lnSpc>
                <a:spcPts val="4756"/>
              </a:lnSpc>
              <a:buFont typeface="Arial"/>
              <a:buChar char="•"/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NPO</a:t>
            </a:r>
          </a:p>
          <a:p>
            <a:pPr marL="626111" lvl="1" indent="-313055" algn="l">
              <a:lnSpc>
                <a:spcPts val="4756"/>
              </a:lnSpc>
              <a:buFont typeface="Arial"/>
              <a:buChar char="•"/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0.9% NaCl 1,000 ml Iv drip KVO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915168" y="9240148"/>
            <a:ext cx="3142958" cy="357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7"/>
              </a:lnSpc>
              <a:spcBef>
                <a:spcPct val="0"/>
              </a:spcBef>
            </a:pPr>
            <a:r>
              <a:rPr lang="en-US" sz="2048" b="1" spc="-2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total rate IV = 90 ml /hr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938861" y="587786"/>
            <a:ext cx="11087380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9"/>
              </a:lnSpc>
              <a:spcBef>
                <a:spcPct val="0"/>
              </a:spcBef>
            </a:pPr>
            <a:r>
              <a:rPr lang="en-US" sz="5699" spc="2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Management at LR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38861" y="8099094"/>
            <a:ext cx="12119265" cy="1942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3" lvl="1" indent="-259082" algn="l">
              <a:lnSpc>
                <a:spcPts val="3936"/>
              </a:lnSpc>
              <a:buFont typeface="Arial"/>
              <a:buChar char="•"/>
            </a:pPr>
            <a:r>
              <a:rPr lang="en-US" sz="2400" b="1" spc="-24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~ 11.00 น. Start Mgso4 Loading then maintenance 50%Mgso4 40 gm + 5%DW 920 ml  IV drip 50 ml/hr ( 2 gm/hr )</a:t>
            </a:r>
          </a:p>
          <a:p>
            <a:pPr marL="518163" lvl="1" indent="-259082" algn="l">
              <a:lnSpc>
                <a:spcPts val="3936"/>
              </a:lnSpc>
              <a:buFont typeface="Arial"/>
              <a:buChar char="•"/>
            </a:pPr>
            <a:r>
              <a:rPr lang="en-US" sz="2400" b="1" spc="-24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Notify PED</a:t>
            </a:r>
          </a:p>
          <a:p>
            <a:pPr algn="l">
              <a:lnSpc>
                <a:spcPts val="3936"/>
              </a:lnSpc>
            </a:pPr>
            <a:endParaRPr lang="en-US" sz="2400" b="1" spc="-24">
              <a:solidFill>
                <a:srgbClr val="29406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553213" cy="6504256"/>
            <a:chOff x="0" y="0"/>
            <a:chExt cx="1199200" cy="17130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9200" cy="1713055"/>
            </a:xfrm>
            <a:custGeom>
              <a:avLst/>
              <a:gdLst/>
              <a:ahLst/>
              <a:cxnLst/>
              <a:rect l="l" t="t" r="r" b="b"/>
              <a:pathLst>
                <a:path w="1199200" h="1713055">
                  <a:moveTo>
                    <a:pt x="0" y="0"/>
                  </a:moveTo>
                  <a:lnTo>
                    <a:pt x="1199200" y="0"/>
                  </a:lnTo>
                  <a:lnTo>
                    <a:pt x="1199200" y="1713055"/>
                  </a:lnTo>
                  <a:lnTo>
                    <a:pt x="0" y="1713055"/>
                  </a:lnTo>
                  <a:close/>
                </a:path>
              </a:pathLst>
            </a:custGeom>
            <a:solidFill>
              <a:srgbClr val="A1D4E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99200" cy="1713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504256"/>
            <a:ext cx="4553213" cy="3782744"/>
            <a:chOff x="0" y="0"/>
            <a:chExt cx="1199200" cy="9962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9200" cy="996278"/>
            </a:xfrm>
            <a:custGeom>
              <a:avLst/>
              <a:gdLst/>
              <a:ahLst/>
              <a:cxnLst/>
              <a:rect l="l" t="t" r="r" b="b"/>
              <a:pathLst>
                <a:path w="1199200" h="996278">
                  <a:moveTo>
                    <a:pt x="0" y="0"/>
                  </a:moveTo>
                  <a:lnTo>
                    <a:pt x="1199200" y="0"/>
                  </a:lnTo>
                  <a:lnTo>
                    <a:pt x="1199200" y="996278"/>
                  </a:lnTo>
                  <a:lnTo>
                    <a:pt x="0" y="996278"/>
                  </a:lnTo>
                  <a:close/>
                </a:path>
              </a:pathLst>
            </a:custGeom>
            <a:solidFill>
              <a:srgbClr val="F1B756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199200" cy="996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86728" y="1535599"/>
            <a:ext cx="11991647" cy="6978296"/>
            <a:chOff x="0" y="0"/>
            <a:chExt cx="3158294" cy="18379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58294" cy="1837905"/>
            </a:xfrm>
            <a:custGeom>
              <a:avLst/>
              <a:gdLst/>
              <a:ahLst/>
              <a:cxnLst/>
              <a:rect l="l" t="t" r="r" b="b"/>
              <a:pathLst>
                <a:path w="3158294" h="1837905">
                  <a:moveTo>
                    <a:pt x="0" y="0"/>
                  </a:moveTo>
                  <a:lnTo>
                    <a:pt x="3158294" y="0"/>
                  </a:lnTo>
                  <a:lnTo>
                    <a:pt x="3158294" y="1837905"/>
                  </a:lnTo>
                  <a:lnTo>
                    <a:pt x="0" y="18379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158294" cy="1837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86728" y="359093"/>
            <a:ext cx="11991647" cy="1225101"/>
            <a:chOff x="0" y="0"/>
            <a:chExt cx="3158294" cy="3226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58294" cy="322660"/>
            </a:xfrm>
            <a:custGeom>
              <a:avLst/>
              <a:gdLst/>
              <a:ahLst/>
              <a:cxnLst/>
              <a:rect l="l" t="t" r="r" b="b"/>
              <a:pathLst>
                <a:path w="3158294" h="322660">
                  <a:moveTo>
                    <a:pt x="0" y="0"/>
                  </a:moveTo>
                  <a:lnTo>
                    <a:pt x="3158294" y="0"/>
                  </a:lnTo>
                  <a:lnTo>
                    <a:pt x="315829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15829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54299" y="7037529"/>
            <a:ext cx="2952734" cy="2952734"/>
          </a:xfrm>
          <a:custGeom>
            <a:avLst/>
            <a:gdLst/>
            <a:ahLst/>
            <a:cxnLst/>
            <a:rect l="l" t="t" r="r" b="b"/>
            <a:pathLst>
              <a:path w="2952734" h="2952734">
                <a:moveTo>
                  <a:pt x="0" y="0"/>
                </a:moveTo>
                <a:lnTo>
                  <a:pt x="2952734" y="0"/>
                </a:lnTo>
                <a:lnTo>
                  <a:pt x="2952734" y="2952734"/>
                </a:lnTo>
                <a:lnTo>
                  <a:pt x="0" y="2952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704968" y="2469690"/>
            <a:ext cx="11773407" cy="4603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6" lvl="1" indent="-313053" algn="l">
              <a:lnSpc>
                <a:spcPts val="4059"/>
              </a:lnSpc>
              <a:buFont typeface="Arial"/>
              <a:buChar char="•"/>
            </a:pPr>
            <a:r>
              <a:rPr lang="en-US" sz="2899" b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ลด Rate 50%Mgso4 40 gm + 5%DW 920 ml IV drip 25 ml/hr ( 1 gm/hr )</a:t>
            </a:r>
          </a:p>
          <a:p>
            <a:pPr algn="l">
              <a:lnSpc>
                <a:spcPts val="4059"/>
              </a:lnSpc>
            </a:pPr>
            <a:endParaRPr lang="en-US" sz="2899" b="1">
              <a:solidFill>
                <a:srgbClr val="294069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626106" lvl="1" indent="-313053" algn="l">
              <a:lnSpc>
                <a:spcPts val="4059"/>
              </a:lnSpc>
              <a:buFont typeface="Arial"/>
              <a:buChar char="•"/>
            </a:pPr>
            <a:r>
              <a:rPr lang="en-US" sz="2899" b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BP 172/116 </a:t>
            </a:r>
          </a:p>
          <a:p>
            <a:pPr marL="1252211" lvl="2" indent="-417404" algn="l">
              <a:lnSpc>
                <a:spcPts val="4059"/>
              </a:lnSpc>
              <a:buFont typeface="Arial"/>
              <a:buChar char="⚬"/>
            </a:pPr>
            <a:r>
              <a:rPr lang="en-US" sz="2899" b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Hydralzine 5 mg IV stat</a:t>
            </a:r>
          </a:p>
          <a:p>
            <a:pPr marL="1878317" lvl="3" indent="-469579" algn="l">
              <a:lnSpc>
                <a:spcPts val="4059"/>
              </a:lnSpc>
              <a:buFont typeface="Arial"/>
              <a:buChar char="￭"/>
            </a:pPr>
            <a:r>
              <a:rPr lang="en-US" sz="289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Next BP 20 min = 180/120</a:t>
            </a:r>
          </a:p>
          <a:p>
            <a:pPr marL="1252211" lvl="2" indent="-417404" algn="l">
              <a:lnSpc>
                <a:spcPts val="4059"/>
              </a:lnSpc>
              <a:buFont typeface="Arial"/>
              <a:buChar char="⚬"/>
            </a:pPr>
            <a:r>
              <a:rPr lang="en-US" sz="2899" b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Hydralazine 10 mg IV stat</a:t>
            </a:r>
          </a:p>
          <a:p>
            <a:pPr marL="1878317" lvl="3" indent="-469579" algn="l">
              <a:lnSpc>
                <a:spcPts val="4059"/>
              </a:lnSpc>
              <a:buFont typeface="Arial"/>
              <a:buChar char="￭"/>
            </a:pPr>
            <a:r>
              <a:rPr lang="en-US" sz="289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Next BP 20 min = 169/119</a:t>
            </a:r>
          </a:p>
          <a:p>
            <a:pPr marL="1252211" lvl="2" indent="-417404" algn="l">
              <a:lnSpc>
                <a:spcPts val="4059"/>
              </a:lnSpc>
              <a:buFont typeface="Arial"/>
              <a:buChar char="⚬"/>
            </a:pPr>
            <a:r>
              <a:rPr lang="en-US" sz="2899" b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Nicardipine (1:5) iv drip 5 ml/hr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38861" y="587786"/>
            <a:ext cx="11087380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9"/>
              </a:lnSpc>
              <a:spcBef>
                <a:spcPct val="0"/>
              </a:spcBef>
            </a:pPr>
            <a:r>
              <a:rPr lang="en-US" sz="5699" spc="2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Management at LR</a:t>
            </a:r>
          </a:p>
        </p:txBody>
      </p:sp>
      <p:sp>
        <p:nvSpPr>
          <p:cNvPr id="17" name="Freeform 17"/>
          <p:cNvSpPr/>
          <p:nvPr/>
        </p:nvSpPr>
        <p:spPr>
          <a:xfrm>
            <a:off x="13872848" y="7559548"/>
            <a:ext cx="4180401" cy="836080"/>
          </a:xfrm>
          <a:custGeom>
            <a:avLst/>
            <a:gdLst/>
            <a:ahLst/>
            <a:cxnLst/>
            <a:rect l="l" t="t" r="r" b="b"/>
            <a:pathLst>
              <a:path w="4180401" h="836080">
                <a:moveTo>
                  <a:pt x="0" y="0"/>
                </a:moveTo>
                <a:lnTo>
                  <a:pt x="4180400" y="0"/>
                </a:lnTo>
                <a:lnTo>
                  <a:pt x="4180400" y="836080"/>
                </a:lnTo>
                <a:lnTo>
                  <a:pt x="0" y="83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4727105" y="7775002"/>
            <a:ext cx="3142958" cy="357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7"/>
              </a:lnSpc>
              <a:spcBef>
                <a:spcPct val="0"/>
              </a:spcBef>
            </a:pPr>
            <a:r>
              <a:rPr lang="en-US" sz="2048" b="1" spc="-2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total rate IV = 70 ml /hr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826514"/>
            <a:chOff x="0" y="0"/>
            <a:chExt cx="4816593" cy="1271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71181"/>
            </a:xfrm>
            <a:custGeom>
              <a:avLst/>
              <a:gdLst/>
              <a:ahLst/>
              <a:cxnLst/>
              <a:rect l="l" t="t" r="r" b="b"/>
              <a:pathLst>
                <a:path w="4816592" h="1271181">
                  <a:moveTo>
                    <a:pt x="0" y="0"/>
                  </a:moveTo>
                  <a:lnTo>
                    <a:pt x="4816592" y="0"/>
                  </a:lnTo>
                  <a:lnTo>
                    <a:pt x="4816592" y="1271181"/>
                  </a:lnTo>
                  <a:lnTo>
                    <a:pt x="0" y="1271181"/>
                  </a:lnTo>
                  <a:close/>
                </a:path>
              </a:pathLst>
            </a:custGeom>
            <a:solidFill>
              <a:srgbClr val="E7F1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271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826514"/>
            <a:ext cx="4803951" cy="4431786"/>
            <a:chOff x="0" y="0"/>
            <a:chExt cx="1265238" cy="11672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65238" cy="1167219"/>
            </a:xfrm>
            <a:custGeom>
              <a:avLst/>
              <a:gdLst/>
              <a:ahLst/>
              <a:cxnLst/>
              <a:rect l="l" t="t" r="r" b="b"/>
              <a:pathLst>
                <a:path w="1265238" h="1167219">
                  <a:moveTo>
                    <a:pt x="0" y="0"/>
                  </a:moveTo>
                  <a:lnTo>
                    <a:pt x="1265238" y="0"/>
                  </a:lnTo>
                  <a:lnTo>
                    <a:pt x="1265238" y="1167219"/>
                  </a:lnTo>
                  <a:lnTo>
                    <a:pt x="0" y="11672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265238" cy="1167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42024" y="4826514"/>
            <a:ext cx="4803951" cy="4431786"/>
            <a:chOff x="0" y="0"/>
            <a:chExt cx="1265238" cy="11672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5238" cy="1167219"/>
            </a:xfrm>
            <a:custGeom>
              <a:avLst/>
              <a:gdLst/>
              <a:ahLst/>
              <a:cxnLst/>
              <a:rect l="l" t="t" r="r" b="b"/>
              <a:pathLst>
                <a:path w="1265238" h="1167219">
                  <a:moveTo>
                    <a:pt x="0" y="0"/>
                  </a:moveTo>
                  <a:lnTo>
                    <a:pt x="1265238" y="0"/>
                  </a:lnTo>
                  <a:lnTo>
                    <a:pt x="1265238" y="1167219"/>
                  </a:lnTo>
                  <a:lnTo>
                    <a:pt x="0" y="11672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5238" cy="1167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55349" y="4826514"/>
            <a:ext cx="4803951" cy="4431786"/>
            <a:chOff x="0" y="0"/>
            <a:chExt cx="1265238" cy="116721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5238" cy="1167219"/>
            </a:xfrm>
            <a:custGeom>
              <a:avLst/>
              <a:gdLst/>
              <a:ahLst/>
              <a:cxnLst/>
              <a:rect l="l" t="t" r="r" b="b"/>
              <a:pathLst>
                <a:path w="1265238" h="1167219">
                  <a:moveTo>
                    <a:pt x="0" y="0"/>
                  </a:moveTo>
                  <a:lnTo>
                    <a:pt x="1265238" y="0"/>
                  </a:lnTo>
                  <a:lnTo>
                    <a:pt x="1265238" y="1167219"/>
                  </a:lnTo>
                  <a:lnTo>
                    <a:pt x="0" y="11672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265238" cy="1167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3601413"/>
            <a:ext cx="4803951" cy="1225101"/>
            <a:chOff x="0" y="0"/>
            <a:chExt cx="1265238" cy="3226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65238" cy="322660"/>
            </a:xfrm>
            <a:custGeom>
              <a:avLst/>
              <a:gdLst/>
              <a:ahLst/>
              <a:cxnLst/>
              <a:rect l="l" t="t" r="r" b="b"/>
              <a:pathLst>
                <a:path w="1265238" h="322660">
                  <a:moveTo>
                    <a:pt x="0" y="0"/>
                  </a:moveTo>
                  <a:lnTo>
                    <a:pt x="1265238" y="0"/>
                  </a:lnTo>
                  <a:lnTo>
                    <a:pt x="1265238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265238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742024" y="3601413"/>
            <a:ext cx="4803951" cy="1225101"/>
            <a:chOff x="0" y="0"/>
            <a:chExt cx="1265238" cy="3226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5238" cy="322660"/>
            </a:xfrm>
            <a:custGeom>
              <a:avLst/>
              <a:gdLst/>
              <a:ahLst/>
              <a:cxnLst/>
              <a:rect l="l" t="t" r="r" b="b"/>
              <a:pathLst>
                <a:path w="1265238" h="322660">
                  <a:moveTo>
                    <a:pt x="0" y="0"/>
                  </a:moveTo>
                  <a:lnTo>
                    <a:pt x="1265238" y="0"/>
                  </a:lnTo>
                  <a:lnTo>
                    <a:pt x="1265238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1265238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455349" y="3601413"/>
            <a:ext cx="4803951" cy="1225101"/>
            <a:chOff x="0" y="0"/>
            <a:chExt cx="1265238" cy="3226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65238" cy="322660"/>
            </a:xfrm>
            <a:custGeom>
              <a:avLst/>
              <a:gdLst/>
              <a:ahLst/>
              <a:cxnLst/>
              <a:rect l="l" t="t" r="r" b="b"/>
              <a:pathLst>
                <a:path w="1265238" h="322660">
                  <a:moveTo>
                    <a:pt x="0" y="0"/>
                  </a:moveTo>
                  <a:lnTo>
                    <a:pt x="1265238" y="0"/>
                  </a:lnTo>
                  <a:lnTo>
                    <a:pt x="1265238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265238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1583842"/>
            <a:ext cx="13414466" cy="1254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79"/>
              </a:lnSpc>
              <a:spcBef>
                <a:spcPct val="0"/>
              </a:spcBef>
            </a:pPr>
            <a:r>
              <a:rPr lang="en-US" sz="8799" spc="43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Lab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6642" y="3842582"/>
            <a:ext cx="4008068" cy="100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r>
              <a:rPr lang="en-US" sz="3600" spc="1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CBC</a:t>
            </a:r>
          </a:p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r>
              <a:rPr lang="en-US" sz="3600" u="none" strike="noStrike" spc="1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Coagulopathy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39966" y="3842582"/>
            <a:ext cx="4008068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r>
              <a:rPr lang="en-US" sz="3600" spc="1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Blood chemistry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53291" y="3842582"/>
            <a:ext cx="4008068" cy="100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r>
              <a:rPr lang="en-US" sz="3600" spc="1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UA/ </a:t>
            </a:r>
            <a:r>
              <a:rPr lang="en-US" sz="3600" u="none" strike="noStrike" spc="1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UPCR</a:t>
            </a:r>
          </a:p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r>
              <a:rPr lang="en-US" sz="3600" u="none" strike="noStrike" spc="1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ATK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5076825"/>
            <a:ext cx="4741774" cy="3422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2" lvl="1" indent="-280671" algn="l">
              <a:lnSpc>
                <a:spcPts val="4602"/>
              </a:lnSpc>
              <a:buFont typeface="Arial"/>
              <a:buChar char="•"/>
            </a:pPr>
            <a:r>
              <a:rPr lang="en-US" sz="2600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WBC 12,700 PMN 67  LY22               Plt 146,000  Hb 10.9          Hct 33.8 </a:t>
            </a:r>
          </a:p>
          <a:p>
            <a:pPr algn="l">
              <a:lnSpc>
                <a:spcPts val="4602"/>
              </a:lnSpc>
            </a:pPr>
            <a:endParaRPr lang="en-US" sz="2600" spc="-26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561342" lvl="1" indent="-280671" algn="l">
              <a:lnSpc>
                <a:spcPts val="4446"/>
              </a:lnSpc>
              <a:buFont typeface="Arial"/>
              <a:buChar char="•"/>
            </a:pPr>
            <a:r>
              <a:rPr lang="en-US" sz="2600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PT 10.9          PTT 30.1     INR 0.83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742024" y="5038725"/>
            <a:ext cx="4803951" cy="377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2" lvl="1" indent="-280671" algn="l">
              <a:lnSpc>
                <a:spcPts val="5044"/>
              </a:lnSpc>
              <a:buFont typeface="Arial"/>
              <a:buChar char="•"/>
            </a:pPr>
            <a:r>
              <a:rPr lang="en-US" sz="2600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BUN 13       Cr 0.60</a:t>
            </a:r>
          </a:p>
          <a:p>
            <a:pPr marL="561342" lvl="1" indent="-280671" algn="l">
              <a:lnSpc>
                <a:spcPts val="5044"/>
              </a:lnSpc>
              <a:buFont typeface="Arial"/>
              <a:buChar char="•"/>
            </a:pPr>
            <a:r>
              <a:rPr lang="en-US" sz="2600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Na 137        K 3.9                         Cl 108        CO2 20.6</a:t>
            </a:r>
          </a:p>
          <a:p>
            <a:pPr marL="561342" lvl="1" indent="-280671" algn="l">
              <a:lnSpc>
                <a:spcPts val="5044"/>
              </a:lnSpc>
              <a:buFont typeface="Arial"/>
              <a:buChar char="•"/>
            </a:pPr>
            <a:r>
              <a:rPr lang="en-US" sz="2600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AST 31        ALT 21             ALP 140</a:t>
            </a:r>
          </a:p>
          <a:p>
            <a:pPr marL="561342" lvl="1" indent="-280671" algn="l">
              <a:lnSpc>
                <a:spcPts val="5044"/>
              </a:lnSpc>
              <a:buFont typeface="Arial"/>
              <a:buChar char="•"/>
            </a:pPr>
            <a:r>
              <a:rPr lang="en-US" sz="2600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LDH 292    </a:t>
            </a:r>
            <a:r>
              <a:rPr lang="en-US" sz="2600" b="1" spc="-26">
                <a:solidFill>
                  <a:srgbClr val="A43B37"/>
                </a:solidFill>
                <a:latin typeface="Garet Bold"/>
                <a:ea typeface="Garet Bold"/>
                <a:cs typeface="Garet Bold"/>
                <a:sym typeface="Garet Bold"/>
              </a:rPr>
              <a:t>Uric acid 8.3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552389" y="5000625"/>
            <a:ext cx="4609871" cy="4100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2" lvl="1" indent="-280671" algn="just">
              <a:lnSpc>
                <a:spcPts val="5486"/>
              </a:lnSpc>
              <a:buFont typeface="Arial"/>
              <a:buChar char="•"/>
            </a:pPr>
            <a:r>
              <a:rPr lang="en-US" sz="2600" spc="-153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Urine amphetamine: Neg</a:t>
            </a:r>
          </a:p>
          <a:p>
            <a:pPr marL="561342" lvl="1" indent="-280671" algn="just">
              <a:lnSpc>
                <a:spcPts val="5486"/>
              </a:lnSpc>
              <a:buFont typeface="Arial"/>
              <a:buChar char="•"/>
            </a:pPr>
            <a:r>
              <a:rPr lang="en-US" sz="2600" u="none" strike="noStrike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UA</a:t>
            </a:r>
          </a:p>
          <a:p>
            <a:pPr marL="1122684" lvl="2" indent="-374228" algn="just">
              <a:lnSpc>
                <a:spcPts val="5486"/>
              </a:lnSpc>
              <a:buFont typeface="Arial"/>
              <a:buChar char="⚬"/>
            </a:pPr>
            <a:r>
              <a:rPr lang="en-US" sz="2600" b="1" u="none" strike="noStrike" spc="-26">
                <a:solidFill>
                  <a:srgbClr val="A43B37"/>
                </a:solidFill>
                <a:latin typeface="Garet Bold"/>
                <a:ea typeface="Garet Bold"/>
                <a:cs typeface="Garet Bold"/>
                <a:sym typeface="Garet Bold"/>
              </a:rPr>
              <a:t>Albumin 2+</a:t>
            </a:r>
          </a:p>
          <a:p>
            <a:pPr marL="1122684" lvl="2" indent="-374228" algn="just">
              <a:lnSpc>
                <a:spcPts val="5486"/>
              </a:lnSpc>
              <a:buFont typeface="Arial"/>
              <a:buChar char="⚬"/>
            </a:pPr>
            <a:r>
              <a:rPr lang="en-US" sz="2600" u="none" strike="noStrike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WBC 1-2, RBC 5-10</a:t>
            </a:r>
          </a:p>
          <a:p>
            <a:pPr marL="561342" lvl="1" indent="-280671" algn="just">
              <a:lnSpc>
                <a:spcPts val="5486"/>
              </a:lnSpc>
              <a:buFont typeface="Arial"/>
              <a:buChar char="•"/>
            </a:pPr>
            <a:r>
              <a:rPr lang="en-US" sz="2600" b="1" u="none" strike="noStrike" spc="-26">
                <a:solidFill>
                  <a:srgbClr val="A43B37"/>
                </a:solidFill>
                <a:latin typeface="Garet Bold"/>
                <a:ea typeface="Garet Bold"/>
                <a:cs typeface="Garet Bold"/>
                <a:sym typeface="Garet Bold"/>
              </a:rPr>
              <a:t>UPCR: 13.6</a:t>
            </a:r>
          </a:p>
          <a:p>
            <a:pPr marL="561342" lvl="1" indent="-280671" algn="just">
              <a:lnSpc>
                <a:spcPts val="5486"/>
              </a:lnSpc>
              <a:buFont typeface="Arial"/>
              <a:buChar char="•"/>
            </a:pPr>
            <a:r>
              <a:rPr lang="en-US" sz="2600" u="none" strike="noStrike" spc="-26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ATK Negative</a:t>
            </a:r>
          </a:p>
        </p:txBody>
      </p:sp>
      <p:sp>
        <p:nvSpPr>
          <p:cNvPr id="30" name="Freeform 30"/>
          <p:cNvSpPr/>
          <p:nvPr/>
        </p:nvSpPr>
        <p:spPr>
          <a:xfrm rot="324421">
            <a:off x="13598055" y="263307"/>
            <a:ext cx="3125801" cy="3066009"/>
          </a:xfrm>
          <a:custGeom>
            <a:avLst/>
            <a:gdLst/>
            <a:ahLst/>
            <a:cxnLst/>
            <a:rect l="l" t="t" r="r" b="b"/>
            <a:pathLst>
              <a:path w="3125801" h="3066009">
                <a:moveTo>
                  <a:pt x="0" y="0"/>
                </a:moveTo>
                <a:lnTo>
                  <a:pt x="3125802" y="0"/>
                </a:lnTo>
                <a:lnTo>
                  <a:pt x="3125802" y="3066010"/>
                </a:lnTo>
                <a:lnTo>
                  <a:pt x="0" y="3066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354750">
            <a:off x="5639519" y="6458496"/>
            <a:ext cx="1318489" cy="3600916"/>
          </a:xfrm>
          <a:custGeom>
            <a:avLst/>
            <a:gdLst/>
            <a:ahLst/>
            <a:cxnLst/>
            <a:rect l="l" t="t" r="r" b="b"/>
            <a:pathLst>
              <a:path w="1318489" h="3600916">
                <a:moveTo>
                  <a:pt x="0" y="0"/>
                </a:moveTo>
                <a:lnTo>
                  <a:pt x="1318490" y="0"/>
                </a:lnTo>
                <a:lnTo>
                  <a:pt x="1318490" y="3600916"/>
                </a:lnTo>
                <a:lnTo>
                  <a:pt x="0" y="3600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2102</Words>
  <Application>Microsoft Macintosh PowerPoint</Application>
  <PresentationFormat>Custom</PresentationFormat>
  <Paragraphs>456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Berthold Block</vt:lpstr>
      <vt:lpstr>Garet</vt:lpstr>
      <vt:lpstr>Calibri</vt:lpstr>
      <vt:lpstr>Garet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maternal near missed</dc:title>
  <cp:lastModifiedBy>bancha phattarat</cp:lastModifiedBy>
  <cp:revision>2</cp:revision>
  <dcterms:created xsi:type="dcterms:W3CDTF">2006-08-16T00:00:00Z</dcterms:created>
  <dcterms:modified xsi:type="dcterms:W3CDTF">2025-08-25T08:50:57Z</dcterms:modified>
  <dc:identifier>DAGpH5duDt0</dc:identifier>
</cp:coreProperties>
</file>